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18.xml" ContentType="application/vnd.openxmlformats-officedocument.presentationml.notesSlide+xml"/>
  <Override PartName="/ppt/notesSlides/notesSlide9.xml" ContentType="application/vnd.openxmlformats-officedocument.presentationml.notesSlide+xml"/>
  <Override PartName="/ppt/notesSlides/notesSlide2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Lst>
  <p:sldSz cx="18288000" cy="10287000"/>
  <p:notesSz cx="6858000" cy="9144000"/>
  <p:embeddedFontLst>
    <p:embeddedFont>
      <p:font typeface="ADLaM Display" panose="020F0502020204030204" pitchFamily="2" charset="0"/>
      <p:regular r:id="rId3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39" d="100"/>
          <a:sy n="39" d="100"/>
        </p:scale>
        <p:origin x="940"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45" Type="http://schemas.openxmlformats.org/officeDocument/2006/relationships/customXml" Target="../customXml/item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customXml" Target="../customXml/item2.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customXml" Target="../customXml/item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theme" Target="theme/theme1.xml"/></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png>
</file>

<file path=ppt/media/image20.png>
</file>

<file path=ppt/media/image21.png>
</file>

<file path=ppt/media/image22.svg>
</file>

<file path=ppt/media/image23.png>
</file>

<file path=ppt/media/image24.svg>
</file>

<file path=ppt/media/image25.png>
</file>

<file path=ppt/media/image26.jpeg>
</file>

<file path=ppt/media/image27.png>
</file>

<file path=ppt/media/image28.png>
</file>

<file path=ppt/media/image29.png>
</file>

<file path=ppt/media/image3.png>
</file>

<file path=ppt/media/image30.png>
</file>

<file path=ppt/media/image31.svg>
</file>

<file path=ppt/media/image32.png>
</file>

<file path=ppt/media/image33.svg>
</file>

<file path=ppt/media/image34.png>
</file>

<file path=ppt/media/image35.png>
</file>

<file path=ppt/media/image36.png>
</file>

<file path=ppt/media/image37.png>
</file>

<file path=ppt/media/image38.svg>
</file>

<file path=ppt/media/image39.png>
</file>

<file path=ppt/media/image4.svg>
</file>

<file path=ppt/media/image40.png>
</file>

<file path=ppt/media/image41.svg>
</file>

<file path=ppt/media/image42.png>
</file>

<file path=ppt/media/image43.svg>
</file>

<file path=ppt/media/image44.png>
</file>

<file path=ppt/media/image45.png>
</file>

<file path=ppt/media/image46.svg>
</file>

<file path=ppt/media/image47.png>
</file>

<file path=ppt/media/image48.png>
</file>

<file path=ppt/media/image49.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11.11.2025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https://time.com/6108001/data-protection-richard-stengel/</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Further reading: https://spacelift.io/blog/how-much-data-is-generated-every-day </a:t>
            </a:r>
          </a:p>
          <a:p>
            <a:endParaRPr lang="en-US"/>
          </a:p>
          <a:p>
            <a:r>
              <a:rPr lang="en-US"/>
              <a:t>https://bernardmarr.com/how-much-data-do-we-create-every-day-the-mind-blowing-stats-everyone-should-read/ </a:t>
            </a:r>
          </a:p>
          <a:p>
            <a:endParaRPr lang="en-US"/>
          </a:p>
          <a:p>
            <a:endParaRPr lang="en-US"/>
          </a:p>
          <a:p>
            <a:endParaRPr lang="en-US"/>
          </a:p>
          <a:p>
            <a:r>
              <a:rPr lang="en-US"/>
              <a:t>Internet: 40,000 internet searches every second- 5 billion a day</a:t>
            </a:r>
          </a:p>
          <a:p>
            <a:endParaRPr lang="en-US"/>
          </a:p>
          <a:p>
            <a:r>
              <a:rPr lang="en-US"/>
              <a:t>Social Media: Snapchat share 527,760 photos a day, 46,740 photos are posted on instagram</a:t>
            </a:r>
          </a:p>
          <a:p>
            <a:endParaRPr lang="en-US"/>
          </a:p>
          <a:p>
            <a:r>
              <a:rPr lang="en-US"/>
              <a:t>Communication: 16 million texts a minute, 156 million emails</a:t>
            </a:r>
          </a:p>
          <a:p>
            <a:endParaRPr lang="en-US"/>
          </a:p>
          <a:p>
            <a:r>
              <a:rPr lang="en-US"/>
              <a:t>Spotify: 13 songs a minute</a:t>
            </a:r>
          </a:p>
          <a:p>
            <a:endParaRPr lang="en-US"/>
          </a:p>
          <a:p>
            <a:r>
              <a:rPr lang="en-US"/>
              <a:t>IOT: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Further reading: https://www.futurelearn.com/info/courses/data-analytics-python-statistics-and-analytics fundamentals/0/steps/186574 </a:t>
            </a:r>
          </a:p>
          <a:p>
            <a:endParaRPr lang="en-US"/>
          </a:p>
          <a:p>
            <a:r>
              <a:rPr lang="en-US"/>
              <a:t>Research the different types of data each of these may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Further reading: https://www.futurelearn.com/info/courses/data-analytics-python-statistics-and-analytics fundamentals/0/steps/186574 </a:t>
            </a:r>
          </a:p>
          <a:p>
            <a:endParaRPr lang="en-US"/>
          </a:p>
          <a:p>
            <a:r>
              <a:rPr lang="en-US"/>
              <a:t>Research the different types of data each of these may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Further reading: https://www.futurelearn.com/info/courses/data-analytics-python-statistics-and-analytics fundamentals/0/steps/186574 </a:t>
            </a:r>
          </a:p>
          <a:p>
            <a:endParaRPr lang="en-US"/>
          </a:p>
          <a:p>
            <a:r>
              <a:rPr lang="en-US"/>
              <a:t>Research the different types of data each of these may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Further reading:  https://www.zonkafeedback.com/blog/data-collection-forms </a:t>
            </a:r>
          </a:p>
          <a:p>
            <a:endParaRPr lang="en-US"/>
          </a:p>
          <a:p>
            <a:endParaRPr lang="en-US"/>
          </a:p>
          <a:p>
            <a:r>
              <a:rPr lang="en-US"/>
              <a:t>What sources might you collect on a survey, what ones on a form, and which might appear on both?</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Further reading: https://www.ibm.com/think/insights/10-ai-dangers-and-risks-and-how-to-manage-them</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Sensors are devices that detect and respond to changes they are designed to detect. Some sensors stand alone but most connect to IoT as the information they gather from interconnected devices allow IoT systems to use and understand data.</a:t>
            </a:r>
          </a:p>
          <a:p>
            <a:endParaRPr lang="en-US"/>
          </a:p>
          <a:p>
            <a:r>
              <a:rPr lang="en-US"/>
              <a:t>Further reading:  https://www.techtarget.com/whatis/definition/sensor</a:t>
            </a:r>
          </a:p>
          <a:p>
            <a:endParaRPr lang="en-US"/>
          </a:p>
          <a:p>
            <a:r>
              <a:rPr lang="en-US"/>
              <a:t>https://www.youtube.com/watch?v=6YaXKxXSli0&amp;t=31s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Further reading: </a:t>
            </a:r>
          </a:p>
          <a:p>
            <a:r>
              <a:rPr lang="en-US"/>
              <a:t>https://www.tibco.com/glossary/what-is-transactional-data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GDPR</a:t>
            </a:r>
          </a:p>
          <a:p>
            <a:r>
              <a:rPr lang="en-US"/>
              <a:t>Data Protection</a:t>
            </a:r>
          </a:p>
          <a:p>
            <a:endParaRPr lang="en-US"/>
          </a:p>
          <a:p>
            <a:r>
              <a:rPr lang="en-US"/>
              <a:t>Further reading: https://www.youtube.com/watch?v=kbjXwUnc0I0&amp;t=95s</a:t>
            </a:r>
          </a:p>
          <a:p>
            <a:endParaRPr lang="en-US"/>
          </a:p>
          <a:p>
            <a:r>
              <a:rPr lang="en-US"/>
              <a:t>https://www.iso.org/artificial-intelligence/responsible-ai-ethics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GDPR</a:t>
            </a:r>
          </a:p>
          <a:p>
            <a:r>
              <a:rPr lang="en-US"/>
              <a:t>Data Protection</a:t>
            </a:r>
          </a:p>
          <a:p>
            <a:endParaRPr lang="en-US"/>
          </a:p>
          <a:p>
            <a:r>
              <a:rPr lang="en-US"/>
              <a:t>Further reading: https://www.youtube.com/watch?v=kbjXwUnc0I0&amp;t=95s</a:t>
            </a:r>
          </a:p>
          <a:p>
            <a:endParaRPr lang="en-US"/>
          </a:p>
          <a:p>
            <a:r>
              <a:rPr lang="en-US"/>
              <a:t>https://www.iso.org/artificial-intelligence/responsible-ai-ethics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GDPR</a:t>
            </a:r>
          </a:p>
          <a:p>
            <a:r>
              <a:rPr lang="en-US"/>
              <a:t>Data Protection</a:t>
            </a:r>
          </a:p>
          <a:p>
            <a:endParaRPr lang="en-US"/>
          </a:p>
          <a:p>
            <a:r>
              <a:rPr lang="en-US"/>
              <a:t>Further reading: https://www.youtube.com/watch?v=kbjXwUnc0I0&amp;t=95s</a:t>
            </a:r>
          </a:p>
          <a:p>
            <a:endParaRPr lang="en-US"/>
          </a:p>
          <a:p>
            <a:r>
              <a:rPr lang="en-US"/>
              <a:t>https://www.iso.org/artificial-intelligence/responsible-ai-ethics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GDPR</a:t>
            </a:r>
          </a:p>
          <a:p>
            <a:r>
              <a:rPr lang="en-US"/>
              <a:t>Data Protection</a:t>
            </a:r>
          </a:p>
          <a:p>
            <a:endParaRPr lang="en-US"/>
          </a:p>
          <a:p>
            <a:r>
              <a:rPr lang="en-US"/>
              <a:t>Further reading: https://www.youtube.com/watch?v=kbjXwUnc0I0&amp;t=95s</a:t>
            </a:r>
          </a:p>
          <a:p>
            <a:endParaRPr lang="en-US"/>
          </a:p>
          <a:p>
            <a:r>
              <a:rPr lang="en-US"/>
              <a:t>https://www.iso.org/artificial-intelligence/responsible-ai-ethics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GDPR</a:t>
            </a:r>
          </a:p>
          <a:p>
            <a:r>
              <a:rPr lang="en-US"/>
              <a:t>Data Protection</a:t>
            </a:r>
          </a:p>
          <a:p>
            <a:endParaRPr lang="en-US"/>
          </a:p>
          <a:p>
            <a:r>
              <a:rPr lang="en-US"/>
              <a:t>Further reading: https://www.youtube.com/watch?v=kbjXwUnc0I0&amp;t=95s</a:t>
            </a:r>
          </a:p>
          <a:p>
            <a:endParaRPr lang="en-US"/>
          </a:p>
          <a:p>
            <a:r>
              <a:rPr lang="en-US"/>
              <a:t>https://www.iso.org/artificial-intelligence/responsible-ai-ethics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GDPR</a:t>
            </a:r>
          </a:p>
          <a:p>
            <a:r>
              <a:rPr lang="en-US"/>
              <a:t>Data Protection</a:t>
            </a:r>
          </a:p>
          <a:p>
            <a:endParaRPr lang="en-US"/>
          </a:p>
          <a:p>
            <a:r>
              <a:rPr lang="en-US"/>
              <a:t>Further reading: https://www.youtube.com/watch?v=kbjXwUnc0I0&amp;t=95s</a:t>
            </a:r>
          </a:p>
          <a:p>
            <a:endParaRPr lang="en-US"/>
          </a:p>
          <a:p>
            <a:r>
              <a:rPr lang="en-US"/>
              <a:t>https://www.iso.org/artificial-intelligence/responsible-ai-ethics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GDPR</a:t>
            </a:r>
          </a:p>
          <a:p>
            <a:r>
              <a:rPr lang="en-US"/>
              <a:t>Data Protection</a:t>
            </a:r>
          </a:p>
          <a:p>
            <a:endParaRPr lang="en-US"/>
          </a:p>
          <a:p>
            <a:r>
              <a:rPr lang="en-US"/>
              <a:t>Further reading: https://www.youtube.com/watch?v=kbjXwUnc0I0&amp;t=95s</a:t>
            </a:r>
          </a:p>
          <a:p>
            <a:endParaRPr lang="en-US"/>
          </a:p>
          <a:p>
            <a:r>
              <a:rPr lang="en-US"/>
              <a:t>https://www.iso.org/artificial-intelligence/responsible-ai-ethics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GDPR</a:t>
            </a:r>
          </a:p>
          <a:p>
            <a:r>
              <a:rPr lang="en-US"/>
              <a:t>Data Protection</a:t>
            </a:r>
          </a:p>
          <a:p>
            <a:endParaRPr lang="en-US"/>
          </a:p>
          <a:p>
            <a:r>
              <a:rPr lang="en-US"/>
              <a:t>Further reading: https://www.youtube.com/watch?v=kbjXwUnc0I0&amp;t=95s</a:t>
            </a:r>
          </a:p>
          <a:p>
            <a:endParaRPr lang="en-US"/>
          </a:p>
          <a:p>
            <a:r>
              <a:rPr lang="en-US"/>
              <a:t>https://www.iso.org/artificial-intelligence/responsible-ai-ethics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Further Reading: https://www.theguardian.com/news/2018/mar/17/cambridge-analytica-facebook-influence-us-election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All services we use collect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GDPR</a:t>
            </a:r>
          </a:p>
          <a:p>
            <a:r>
              <a:rPr lang="en-US"/>
              <a:t>Data Protection</a:t>
            </a:r>
          </a:p>
          <a:p>
            <a:endParaRPr lang="en-US"/>
          </a:p>
          <a:p>
            <a:r>
              <a:rPr lang="en-US"/>
              <a:t>Further reading: https://www.youtube.com/watch?v=kbjXwUnc0I0&amp;t=95s</a:t>
            </a:r>
          </a:p>
          <a:p>
            <a:endParaRPr lang="en-US"/>
          </a:p>
          <a:p>
            <a:r>
              <a:rPr lang="en-US"/>
              <a:t>https://www.iso.org/artificial-intelligence/responsible-ai-ethics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GDPR</a:t>
            </a:r>
          </a:p>
          <a:p>
            <a:r>
              <a:rPr lang="en-US"/>
              <a:t>Data Protection</a:t>
            </a:r>
          </a:p>
          <a:p>
            <a:endParaRPr lang="en-US"/>
          </a:p>
          <a:p>
            <a:r>
              <a:rPr lang="en-US"/>
              <a:t>Further reading: https://www.youtube.com/watch?v=kbjXwUnc0I0&amp;t=95s</a:t>
            </a:r>
          </a:p>
          <a:p>
            <a:endParaRPr lang="en-US"/>
          </a:p>
          <a:p>
            <a:r>
              <a:rPr lang="en-US"/>
              <a:t>https://www.iso.org/artificial-intelligence/responsible-ai-ethics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Data is the raw material of information, typically numeric. </a:t>
            </a:r>
          </a:p>
          <a:p>
            <a:endParaRPr lang="en-US"/>
          </a:p>
          <a:p>
            <a:r>
              <a:rPr lang="en-US"/>
              <a:t>Information is data which is collected together with commentary, context and analysis so it's meaningful to others. </a:t>
            </a:r>
          </a:p>
          <a:p>
            <a:endParaRPr lang="en-US"/>
          </a:p>
          <a:p>
            <a:r>
              <a:rPr lang="en-US"/>
              <a:t>Knowledge is a combination of information and a person's experience, intuition and expertise.</a:t>
            </a:r>
          </a:p>
          <a:p>
            <a:endParaRPr lang="en-US"/>
          </a:p>
          <a:p>
            <a:r>
              <a:rPr lang="en-US"/>
              <a:t>Further reading: https://knowledge-management-tools.net/knowledge-information-data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Data is any set of characters that is gathered and translated for a purpose, usually analysis. If data is not put into context, it doesn't have any impact for a person or PC.</a:t>
            </a:r>
          </a:p>
          <a:p>
            <a:endParaRPr lang="en-US"/>
          </a:p>
          <a:p>
            <a:r>
              <a:rPr lang="en-US"/>
              <a:t>Common data types include:</a:t>
            </a:r>
          </a:p>
          <a:p>
            <a:r>
              <a:rPr lang="en-US"/>
              <a:t>Single character</a:t>
            </a:r>
          </a:p>
          <a:p>
            <a:r>
              <a:rPr lang="en-US"/>
              <a:t>Boolean (true or false)</a:t>
            </a:r>
          </a:p>
          <a:p>
            <a:r>
              <a:rPr lang="en-US"/>
              <a:t>Text (string)</a:t>
            </a:r>
          </a:p>
          <a:p>
            <a:r>
              <a:rPr lang="en-US"/>
              <a:t>Number (integer or floating-point)</a:t>
            </a:r>
          </a:p>
          <a:p>
            <a:r>
              <a:rPr lang="en-US"/>
              <a:t>Picture</a:t>
            </a:r>
          </a:p>
          <a:p>
            <a:r>
              <a:rPr lang="en-US"/>
              <a:t>Sound</a:t>
            </a:r>
          </a:p>
          <a:p>
            <a:r>
              <a:rPr lang="en-US"/>
              <a:t>Video</a:t>
            </a:r>
          </a:p>
          <a:p>
            <a:r>
              <a:rPr lang="en-US"/>
              <a:t> </a:t>
            </a:r>
          </a:p>
          <a:p>
            <a:r>
              <a:rPr lang="en-US"/>
              <a:t>Further reading:  https://www.mathsisfun.com/data/data.html</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Information is data that has been processed so it's meaningful to the person receiving it - anything communicated and processed.</a:t>
            </a:r>
          </a:p>
          <a:p>
            <a:endParaRPr lang="en-US"/>
          </a:p>
          <a:p>
            <a:r>
              <a:rPr lang="en-US"/>
              <a:t>Data can be the name of a person, place, number etc.</a:t>
            </a:r>
          </a:p>
          <a:p>
            <a:endParaRPr lang="en-US"/>
          </a:p>
          <a:p>
            <a:r>
              <a:rPr lang="en-US"/>
              <a:t>Further reading: https://www.diffen.com/difference/Data_vs_Information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Further reading: </a:t>
            </a:r>
          </a:p>
          <a:p>
            <a:endParaRPr lang="en-US"/>
          </a:p>
          <a:p>
            <a:r>
              <a:rPr lang="en-US"/>
              <a:t>https://www.ontotext.com/knowledgehub/fundamentals/dikw-pyramid/ </a:t>
            </a:r>
          </a:p>
          <a:p>
            <a:endParaRPr lang="en-US"/>
          </a:p>
          <a:p>
            <a:r>
              <a:rPr lang="en-US"/>
              <a:t>https://www.psychologytoday.com/gb/blog/theory-knowledge/201312/what-is-knowledge-brief-primer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Further reading: </a:t>
            </a:r>
          </a:p>
          <a:p>
            <a:endParaRPr lang="en-US"/>
          </a:p>
          <a:p>
            <a:r>
              <a:rPr lang="en-US"/>
              <a:t>https://www.ontotext.com/knowledgehub/fundamentals/dikw-pyramid/ </a:t>
            </a:r>
          </a:p>
          <a:p>
            <a:endParaRPr lang="en-US"/>
          </a:p>
          <a:p>
            <a:r>
              <a:rPr lang="en-US"/>
              <a:t>https://www.psychologytoday.com/gb/blog/theory-knowledge/201312/what-is-knowledge-brief-primer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Further reading: https://www.futurelearn.com/info/courses/data-analytics-python-statistics-and-analytics fundamentals/0/steps/186574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Think about the amount of data we generate and how this is specific for the industry elements in the video</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7.sv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png"/><Relationship Id="rId7"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0.png"/><Relationship Id="rId11" Type="http://schemas.openxmlformats.org/officeDocument/2006/relationships/image" Target="../media/image25.png"/><Relationship Id="rId5" Type="http://schemas.openxmlformats.org/officeDocument/2006/relationships/image" Target="../media/image19.svg"/><Relationship Id="rId10" Type="http://schemas.openxmlformats.org/officeDocument/2006/relationships/image" Target="../media/image24.svg"/><Relationship Id="rId4" Type="http://schemas.openxmlformats.org/officeDocument/2006/relationships/image" Target="../media/image18.png"/><Relationship Id="rId9"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video" Target="https://www.youtube.com/watch?v=VLAnBI2B4OY" TargetMode="External"/><Relationship Id="rId5" Type="http://schemas.openxmlformats.org/officeDocument/2006/relationships/image" Target="../media/image26.jpe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png"/><Relationship Id="rId7"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20.png"/><Relationship Id="rId11" Type="http://schemas.openxmlformats.org/officeDocument/2006/relationships/image" Target="../media/image25.png"/><Relationship Id="rId5" Type="http://schemas.openxmlformats.org/officeDocument/2006/relationships/image" Target="../media/image19.svg"/><Relationship Id="rId10" Type="http://schemas.openxmlformats.org/officeDocument/2006/relationships/image" Target="../media/image24.svg"/><Relationship Id="rId4" Type="http://schemas.openxmlformats.org/officeDocument/2006/relationships/image" Target="../media/image18.png"/><Relationship Id="rId9"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31.sv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svg"/></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33.svg"/></Relationships>
</file>

<file path=ppt/slides/_rels/slide2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38.svg"/></Relationships>
</file>

<file path=ppt/slides/_rels/slide2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41.svg"/></Relationships>
</file>

<file path=ppt/slides/_rels/slide2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43.svg"/></Relationships>
</file>

<file path=ppt/slides/_rels/slide2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46.sv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49.svg"/></Relationships>
</file>

<file path=ppt/slides/_rels/slide3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0.sv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0.sv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TextBox 3"/>
          <p:cNvSpPr txBox="1"/>
          <p:nvPr/>
        </p:nvSpPr>
        <p:spPr>
          <a:xfrm>
            <a:off x="528608" y="-190500"/>
            <a:ext cx="17759392" cy="5251456"/>
          </a:xfrm>
          <a:prstGeom prst="rect">
            <a:avLst/>
          </a:prstGeom>
        </p:spPr>
        <p:txBody>
          <a:bodyPr lIns="0" tIns="0" rIns="0" bIns="0" rtlCol="0" anchor="t">
            <a:spAutoFit/>
          </a:bodyPr>
          <a:lstStyle/>
          <a:p>
            <a:pPr algn="ctr">
              <a:lnSpc>
                <a:spcPts val="13999"/>
              </a:lnSpc>
            </a:pPr>
            <a:r>
              <a:rPr lang="en-US" sz="9999">
                <a:solidFill>
                  <a:srgbClr val="000C7D"/>
                </a:solidFill>
                <a:latin typeface="ADLaM Display"/>
                <a:ea typeface="ADLaM Display"/>
                <a:cs typeface="ADLaM Display"/>
                <a:sym typeface="ADLaM Display"/>
              </a:rPr>
              <a:t>How many emails do you think are sent in a day worldwide?</a:t>
            </a:r>
          </a:p>
        </p:txBody>
      </p:sp>
      <p:pic>
        <p:nvPicPr>
          <p:cNvPr id="4" name="Picture 4"/>
          <p:cNvPicPr>
            <a:picLocks noChangeAspect="1"/>
          </p:cNvPicPr>
          <p:nvPr/>
        </p:nvPicPr>
        <p:blipFill>
          <a:blip r:embed="rId4"/>
          <a:stretch>
            <a:fillRect/>
          </a:stretch>
        </p:blipFill>
        <p:spPr>
          <a:xfrm>
            <a:off x="2730078" y="4570476"/>
            <a:ext cx="13814514" cy="437945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9112395" y="1631741"/>
            <a:ext cx="9248188" cy="7956074"/>
          </a:xfrm>
          <a:custGeom>
            <a:avLst/>
            <a:gdLst/>
            <a:ahLst/>
            <a:cxnLst/>
            <a:rect l="l" t="t" r="r" b="b"/>
            <a:pathLst>
              <a:path w="9248188" h="7956074">
                <a:moveTo>
                  <a:pt x="0" y="0"/>
                </a:moveTo>
                <a:lnTo>
                  <a:pt x="9248188" y="0"/>
                </a:lnTo>
                <a:lnTo>
                  <a:pt x="9248188" y="7956075"/>
                </a:lnTo>
                <a:lnTo>
                  <a:pt x="0" y="7956075"/>
                </a:lnTo>
                <a:lnTo>
                  <a:pt x="0" y="0"/>
                </a:lnTo>
                <a:close/>
              </a:path>
            </a:pathLst>
          </a:custGeom>
          <a:blipFill>
            <a:blip r:embed="rId4"/>
            <a:stretch>
              <a:fillRect/>
            </a:stretch>
          </a:blipFill>
        </p:spPr>
        <p:txBody>
          <a:bodyPr/>
          <a:lstStyle/>
          <a:p>
            <a:endParaRPr lang="en-GB"/>
          </a:p>
        </p:txBody>
      </p:sp>
      <p:sp>
        <p:nvSpPr>
          <p:cNvPr id="4" name="TextBox 4"/>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5" name="TextBox 5"/>
          <p:cNvSpPr txBox="1"/>
          <p:nvPr/>
        </p:nvSpPr>
        <p:spPr>
          <a:xfrm>
            <a:off x="4551511" y="404918"/>
            <a:ext cx="9184978" cy="1226823"/>
          </a:xfrm>
          <a:prstGeom prst="rect">
            <a:avLst/>
          </a:prstGeom>
        </p:spPr>
        <p:txBody>
          <a:bodyPr lIns="0" tIns="0" rIns="0" bIns="0" rtlCol="0" anchor="t">
            <a:spAutoFit/>
          </a:bodyPr>
          <a:lstStyle/>
          <a:p>
            <a:pPr algn="ctr">
              <a:lnSpc>
                <a:spcPts val="10079"/>
              </a:lnSpc>
            </a:pPr>
            <a:r>
              <a:rPr lang="en-US" sz="7199">
                <a:solidFill>
                  <a:srgbClr val="000C7D"/>
                </a:solidFill>
                <a:latin typeface="ADLaM Display"/>
                <a:ea typeface="ADLaM Display"/>
                <a:cs typeface="ADLaM Display"/>
                <a:sym typeface="ADLaM Display"/>
              </a:rPr>
              <a:t>What is information?</a:t>
            </a:r>
          </a:p>
        </p:txBody>
      </p:sp>
      <p:sp>
        <p:nvSpPr>
          <p:cNvPr id="6" name="TextBox 6"/>
          <p:cNvSpPr txBox="1"/>
          <p:nvPr/>
        </p:nvSpPr>
        <p:spPr>
          <a:xfrm>
            <a:off x="249696" y="2030730"/>
            <a:ext cx="8914676" cy="6149341"/>
          </a:xfrm>
          <a:prstGeom prst="rect">
            <a:avLst/>
          </a:prstGeom>
        </p:spPr>
        <p:txBody>
          <a:bodyPr lIns="0" tIns="0" rIns="0" bIns="0" rtlCol="0" anchor="t">
            <a:spAutoFit/>
          </a:bodyPr>
          <a:lstStyle/>
          <a:p>
            <a:pPr algn="ctr">
              <a:lnSpc>
                <a:spcPts val="5459"/>
              </a:lnSpc>
            </a:pPr>
            <a:r>
              <a:rPr lang="en-US" sz="3899">
                <a:solidFill>
                  <a:srgbClr val="000C7D"/>
                </a:solidFill>
                <a:latin typeface="ADLaM Display"/>
                <a:ea typeface="ADLaM Display"/>
                <a:cs typeface="ADLaM Display"/>
                <a:sym typeface="ADLaM Display"/>
              </a:rPr>
              <a:t>Information is organised or class co-ordinated value, which has some meaningful values for the receiving person.</a:t>
            </a:r>
          </a:p>
          <a:p>
            <a:pPr algn="ctr">
              <a:lnSpc>
                <a:spcPts val="5459"/>
              </a:lnSpc>
            </a:pPr>
            <a:endParaRPr lang="en-US" sz="3899">
              <a:solidFill>
                <a:srgbClr val="000C7D"/>
              </a:solidFill>
              <a:latin typeface="ADLaM Display"/>
              <a:ea typeface="ADLaM Display"/>
              <a:cs typeface="ADLaM Display"/>
              <a:sym typeface="ADLaM Display"/>
            </a:endParaRPr>
          </a:p>
          <a:p>
            <a:pPr algn="ctr">
              <a:lnSpc>
                <a:spcPts val="5459"/>
              </a:lnSpc>
            </a:pPr>
            <a:endParaRPr lang="en-US" sz="3899">
              <a:solidFill>
                <a:srgbClr val="000C7D"/>
              </a:solidFill>
              <a:latin typeface="ADLaM Display"/>
              <a:ea typeface="ADLaM Display"/>
              <a:cs typeface="ADLaM Display"/>
              <a:sym typeface="ADLaM Display"/>
            </a:endParaRPr>
          </a:p>
          <a:p>
            <a:pPr algn="ctr">
              <a:lnSpc>
                <a:spcPts val="5459"/>
              </a:lnSpc>
            </a:pPr>
            <a:r>
              <a:rPr lang="en-US" sz="3899">
                <a:solidFill>
                  <a:srgbClr val="000C7D"/>
                </a:solidFill>
                <a:latin typeface="ADLaM Display"/>
                <a:ea typeface="ADLaM Display"/>
                <a:cs typeface="ADLaM Display"/>
                <a:sym typeface="ADLaM Display"/>
              </a:rPr>
              <a:t>Information is fully processed data on which decisions and actions can be taken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11405786" y="2550669"/>
            <a:ext cx="6411948" cy="5185663"/>
          </a:xfrm>
          <a:custGeom>
            <a:avLst/>
            <a:gdLst/>
            <a:ahLst/>
            <a:cxnLst/>
            <a:rect l="l" t="t" r="r" b="b"/>
            <a:pathLst>
              <a:path w="6411948" h="5185663">
                <a:moveTo>
                  <a:pt x="0" y="0"/>
                </a:moveTo>
                <a:lnTo>
                  <a:pt x="6411948" y="0"/>
                </a:lnTo>
                <a:lnTo>
                  <a:pt x="6411948" y="5185662"/>
                </a:lnTo>
                <a:lnTo>
                  <a:pt x="0" y="5185662"/>
                </a:lnTo>
                <a:lnTo>
                  <a:pt x="0" y="0"/>
                </a:lnTo>
                <a:close/>
              </a:path>
            </a:pathLst>
          </a:custGeom>
          <a:blipFill>
            <a:blip r:embed="rId4"/>
            <a:stretch>
              <a:fillRect/>
            </a:stretch>
          </a:blipFill>
        </p:spPr>
        <p:txBody>
          <a:bodyPr/>
          <a:lstStyle/>
          <a:p>
            <a:endParaRPr lang="en-GB"/>
          </a:p>
        </p:txBody>
      </p:sp>
      <p:sp>
        <p:nvSpPr>
          <p:cNvPr id="4" name="TextBox 4"/>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5" name="TextBox 5"/>
          <p:cNvSpPr txBox="1"/>
          <p:nvPr/>
        </p:nvSpPr>
        <p:spPr>
          <a:xfrm>
            <a:off x="4751338" y="404918"/>
            <a:ext cx="8785324" cy="1226823"/>
          </a:xfrm>
          <a:prstGeom prst="rect">
            <a:avLst/>
          </a:prstGeom>
        </p:spPr>
        <p:txBody>
          <a:bodyPr lIns="0" tIns="0" rIns="0" bIns="0" rtlCol="0" anchor="t">
            <a:spAutoFit/>
          </a:bodyPr>
          <a:lstStyle/>
          <a:p>
            <a:pPr algn="ctr">
              <a:lnSpc>
                <a:spcPts val="10079"/>
              </a:lnSpc>
            </a:pPr>
            <a:r>
              <a:rPr lang="en-US" sz="7199">
                <a:solidFill>
                  <a:srgbClr val="000C7D"/>
                </a:solidFill>
                <a:latin typeface="ADLaM Display"/>
                <a:ea typeface="ADLaM Display"/>
                <a:cs typeface="ADLaM Display"/>
                <a:sym typeface="ADLaM Display"/>
              </a:rPr>
              <a:t>What is knowledge?</a:t>
            </a:r>
          </a:p>
        </p:txBody>
      </p:sp>
      <p:sp>
        <p:nvSpPr>
          <p:cNvPr id="6" name="TextBox 6"/>
          <p:cNvSpPr txBox="1"/>
          <p:nvPr/>
        </p:nvSpPr>
        <p:spPr>
          <a:xfrm>
            <a:off x="1538196" y="2272790"/>
            <a:ext cx="8914676" cy="5463541"/>
          </a:xfrm>
          <a:prstGeom prst="rect">
            <a:avLst/>
          </a:prstGeom>
        </p:spPr>
        <p:txBody>
          <a:bodyPr lIns="0" tIns="0" rIns="0" bIns="0" rtlCol="0" anchor="t">
            <a:spAutoFit/>
          </a:bodyPr>
          <a:lstStyle/>
          <a:p>
            <a:pPr algn="ctr">
              <a:lnSpc>
                <a:spcPts val="5459"/>
              </a:lnSpc>
            </a:pPr>
            <a:r>
              <a:rPr lang="en-US" sz="3899">
                <a:solidFill>
                  <a:srgbClr val="000C7D"/>
                </a:solidFill>
                <a:latin typeface="ADLaM Display"/>
                <a:ea typeface="ADLaM Display"/>
                <a:cs typeface="ADLaM Display"/>
                <a:sym typeface="ADLaM Display"/>
              </a:rPr>
              <a:t>Knowledge is defined as what is learned, understood, or aware of</a:t>
            </a:r>
          </a:p>
          <a:p>
            <a:pPr algn="ctr">
              <a:lnSpc>
                <a:spcPts val="5459"/>
              </a:lnSpc>
            </a:pPr>
            <a:endParaRPr lang="en-US" sz="3899">
              <a:solidFill>
                <a:srgbClr val="000C7D"/>
              </a:solidFill>
              <a:latin typeface="ADLaM Display"/>
              <a:ea typeface="ADLaM Display"/>
              <a:cs typeface="ADLaM Display"/>
              <a:sym typeface="ADLaM Display"/>
            </a:endParaRPr>
          </a:p>
          <a:p>
            <a:pPr algn="ctr">
              <a:lnSpc>
                <a:spcPts val="5459"/>
              </a:lnSpc>
            </a:pPr>
            <a:r>
              <a:rPr lang="en-US" sz="3899">
                <a:solidFill>
                  <a:srgbClr val="000C7D"/>
                </a:solidFill>
                <a:latin typeface="ADLaM Display"/>
                <a:ea typeface="ADLaM Display"/>
                <a:cs typeface="ADLaM Display"/>
                <a:sym typeface="ADLaM Display"/>
              </a:rPr>
              <a:t>An example of knowledge is</a:t>
            </a:r>
          </a:p>
          <a:p>
            <a:pPr algn="ctr">
              <a:lnSpc>
                <a:spcPts val="5459"/>
              </a:lnSpc>
            </a:pPr>
            <a:r>
              <a:rPr lang="en-US" sz="3899">
                <a:solidFill>
                  <a:srgbClr val="000C7D"/>
                </a:solidFill>
                <a:latin typeface="ADLaM Display"/>
                <a:ea typeface="ADLaM Display"/>
                <a:cs typeface="ADLaM Display"/>
                <a:sym typeface="ADLaM Display"/>
              </a:rPr>
              <a:t>-Learning the alphabet</a:t>
            </a:r>
          </a:p>
          <a:p>
            <a:pPr algn="ctr">
              <a:lnSpc>
                <a:spcPts val="5459"/>
              </a:lnSpc>
            </a:pPr>
            <a:r>
              <a:rPr lang="en-US" sz="3899">
                <a:solidFill>
                  <a:srgbClr val="000C7D"/>
                </a:solidFill>
                <a:latin typeface="ADLaM Display"/>
                <a:ea typeface="ADLaM Display"/>
                <a:cs typeface="ADLaM Display"/>
                <a:sym typeface="ADLaM Display"/>
              </a:rPr>
              <a:t>-Having the ability to find a location</a:t>
            </a:r>
          </a:p>
          <a:p>
            <a:pPr algn="ctr">
              <a:lnSpc>
                <a:spcPts val="5459"/>
              </a:lnSpc>
            </a:pPr>
            <a:r>
              <a:rPr lang="en-US" sz="3899">
                <a:solidFill>
                  <a:srgbClr val="000C7D"/>
                </a:solidFill>
                <a:latin typeface="ADLaM Display"/>
                <a:ea typeface="ADLaM Display"/>
                <a:cs typeface="ADLaM Display"/>
                <a:sym typeface="ADLaM Display"/>
              </a:rPr>
              <a:t>-Remembering details about an event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861880" y="1028700"/>
            <a:ext cx="3929634" cy="4114800"/>
          </a:xfrm>
          <a:custGeom>
            <a:avLst/>
            <a:gdLst/>
            <a:ahLst/>
            <a:cxnLst/>
            <a:rect l="l" t="t" r="r" b="b"/>
            <a:pathLst>
              <a:path w="3929634" h="4114800">
                <a:moveTo>
                  <a:pt x="0" y="0"/>
                </a:moveTo>
                <a:lnTo>
                  <a:pt x="3929634" y="0"/>
                </a:lnTo>
                <a:lnTo>
                  <a:pt x="3929634"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4" name="TextBox 4"/>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5" name="TextBox 5"/>
          <p:cNvSpPr txBox="1"/>
          <p:nvPr/>
        </p:nvSpPr>
        <p:spPr>
          <a:xfrm>
            <a:off x="7325965" y="348613"/>
            <a:ext cx="3636070" cy="1226823"/>
          </a:xfrm>
          <a:prstGeom prst="rect">
            <a:avLst/>
          </a:prstGeom>
        </p:spPr>
        <p:txBody>
          <a:bodyPr lIns="0" tIns="0" rIns="0" bIns="0" rtlCol="0" anchor="t">
            <a:spAutoFit/>
          </a:bodyPr>
          <a:lstStyle/>
          <a:p>
            <a:pPr algn="ctr">
              <a:lnSpc>
                <a:spcPts val="10079"/>
              </a:lnSpc>
            </a:pPr>
            <a:r>
              <a:rPr lang="en-US" sz="7199">
                <a:solidFill>
                  <a:srgbClr val="000C7D"/>
                </a:solidFill>
                <a:latin typeface="ADLaM Display"/>
                <a:ea typeface="ADLaM Display"/>
                <a:cs typeface="ADLaM Display"/>
                <a:sym typeface="ADLaM Display"/>
              </a:rPr>
              <a:t>Activity </a:t>
            </a:r>
          </a:p>
        </p:txBody>
      </p:sp>
      <p:sp>
        <p:nvSpPr>
          <p:cNvPr id="6" name="TextBox 6"/>
          <p:cNvSpPr txBox="1"/>
          <p:nvPr/>
        </p:nvSpPr>
        <p:spPr>
          <a:xfrm>
            <a:off x="4623792" y="1934754"/>
            <a:ext cx="9040416" cy="3364230"/>
          </a:xfrm>
          <a:prstGeom prst="rect">
            <a:avLst/>
          </a:prstGeom>
        </p:spPr>
        <p:txBody>
          <a:bodyPr lIns="0" tIns="0" rIns="0" bIns="0" rtlCol="0" anchor="t">
            <a:spAutoFit/>
          </a:bodyPr>
          <a:lstStyle/>
          <a:p>
            <a:pPr algn="ctr">
              <a:lnSpc>
                <a:spcPts val="6719"/>
              </a:lnSpc>
            </a:pPr>
            <a:r>
              <a:rPr lang="en-US" sz="4800">
                <a:solidFill>
                  <a:srgbClr val="000C7D"/>
                </a:solidFill>
                <a:latin typeface="ADLaM Display"/>
                <a:ea typeface="ADLaM Display"/>
                <a:cs typeface="ADLaM Display"/>
                <a:sym typeface="ADLaM Display"/>
              </a:rPr>
              <a:t>Write your own definitions for </a:t>
            </a:r>
          </a:p>
          <a:p>
            <a:pPr algn="ctr">
              <a:lnSpc>
                <a:spcPts val="6719"/>
              </a:lnSpc>
            </a:pPr>
            <a:r>
              <a:rPr lang="en-US" sz="4800">
                <a:solidFill>
                  <a:srgbClr val="000C7D"/>
                </a:solidFill>
                <a:latin typeface="ADLaM Display"/>
                <a:ea typeface="ADLaM Display"/>
                <a:cs typeface="ADLaM Display"/>
                <a:sym typeface="ADLaM Display"/>
              </a:rPr>
              <a:t>-Knowledge</a:t>
            </a:r>
          </a:p>
          <a:p>
            <a:pPr algn="ctr">
              <a:lnSpc>
                <a:spcPts val="6719"/>
              </a:lnSpc>
            </a:pPr>
            <a:r>
              <a:rPr lang="en-US" sz="4800">
                <a:solidFill>
                  <a:srgbClr val="000C7D"/>
                </a:solidFill>
                <a:latin typeface="ADLaM Display"/>
                <a:ea typeface="ADLaM Display"/>
                <a:cs typeface="ADLaM Display"/>
                <a:sym typeface="ADLaM Display"/>
              </a:rPr>
              <a:t>-Information</a:t>
            </a:r>
          </a:p>
          <a:p>
            <a:pPr algn="ctr">
              <a:lnSpc>
                <a:spcPts val="6719"/>
              </a:lnSpc>
            </a:pPr>
            <a:r>
              <a:rPr lang="en-US" sz="4800">
                <a:solidFill>
                  <a:srgbClr val="000C7D"/>
                </a:solidFill>
                <a:latin typeface="ADLaM Display"/>
                <a:ea typeface="ADLaM Display"/>
                <a:cs typeface="ADLaM Display"/>
                <a:sym typeface="ADLaM Display"/>
              </a:rPr>
              <a:t>-Data</a:t>
            </a:r>
          </a:p>
        </p:txBody>
      </p:sp>
      <p:sp>
        <p:nvSpPr>
          <p:cNvPr id="7" name="TextBox 7"/>
          <p:cNvSpPr txBox="1"/>
          <p:nvPr/>
        </p:nvSpPr>
        <p:spPr>
          <a:xfrm>
            <a:off x="424011" y="6175060"/>
            <a:ext cx="17439977" cy="821055"/>
          </a:xfrm>
          <a:prstGeom prst="rect">
            <a:avLst/>
          </a:prstGeom>
        </p:spPr>
        <p:txBody>
          <a:bodyPr lIns="0" tIns="0" rIns="0" bIns="0" rtlCol="0" anchor="t">
            <a:spAutoFit/>
          </a:bodyPr>
          <a:lstStyle/>
          <a:p>
            <a:pPr algn="ctr">
              <a:lnSpc>
                <a:spcPts val="6719"/>
              </a:lnSpc>
            </a:pPr>
            <a:r>
              <a:rPr lang="en-US" sz="4800">
                <a:solidFill>
                  <a:srgbClr val="000C7D"/>
                </a:solidFill>
                <a:latin typeface="ADLaM Display"/>
                <a:ea typeface="ADLaM Display"/>
                <a:cs typeface="ADLaM Display"/>
                <a:sym typeface="ADLaM Display"/>
              </a:rPr>
              <a:t>Provide some examples of the above from the digital sector</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2404403" y="2010842"/>
            <a:ext cx="844587" cy="2406853"/>
          </a:xfrm>
          <a:custGeom>
            <a:avLst/>
            <a:gdLst/>
            <a:ahLst/>
            <a:cxnLst/>
            <a:rect l="l" t="t" r="r" b="b"/>
            <a:pathLst>
              <a:path w="844587" h="2406853">
                <a:moveTo>
                  <a:pt x="0" y="0"/>
                </a:moveTo>
                <a:lnTo>
                  <a:pt x="844587" y="0"/>
                </a:lnTo>
                <a:lnTo>
                  <a:pt x="844587" y="2406853"/>
                </a:lnTo>
                <a:lnTo>
                  <a:pt x="0" y="24068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4" name="Freeform 4"/>
          <p:cNvSpPr/>
          <p:nvPr/>
        </p:nvSpPr>
        <p:spPr>
          <a:xfrm>
            <a:off x="7788691" y="2121484"/>
            <a:ext cx="2843016" cy="2185568"/>
          </a:xfrm>
          <a:custGeom>
            <a:avLst/>
            <a:gdLst/>
            <a:ahLst/>
            <a:cxnLst/>
            <a:rect l="l" t="t" r="r" b="b"/>
            <a:pathLst>
              <a:path w="2843016" h="2185568">
                <a:moveTo>
                  <a:pt x="0" y="0"/>
                </a:moveTo>
                <a:lnTo>
                  <a:pt x="2843016" y="0"/>
                </a:lnTo>
                <a:lnTo>
                  <a:pt x="2843016" y="2185569"/>
                </a:lnTo>
                <a:lnTo>
                  <a:pt x="0" y="2185569"/>
                </a:lnTo>
                <a:lnTo>
                  <a:pt x="0" y="0"/>
                </a:lnTo>
                <a:close/>
              </a:path>
            </a:pathLst>
          </a:custGeom>
          <a:blipFill>
            <a:blip r:embed="rId6"/>
            <a:stretch>
              <a:fillRect/>
            </a:stretch>
          </a:blipFill>
        </p:spPr>
        <p:txBody>
          <a:bodyPr/>
          <a:lstStyle/>
          <a:p>
            <a:endParaRPr lang="en-GB"/>
          </a:p>
        </p:txBody>
      </p:sp>
      <p:sp>
        <p:nvSpPr>
          <p:cNvPr id="5" name="Freeform 5"/>
          <p:cNvSpPr/>
          <p:nvPr/>
        </p:nvSpPr>
        <p:spPr>
          <a:xfrm>
            <a:off x="13172897" y="2010842"/>
            <a:ext cx="2057400" cy="2057400"/>
          </a:xfrm>
          <a:custGeom>
            <a:avLst/>
            <a:gdLst/>
            <a:ahLst/>
            <a:cxnLst/>
            <a:rect l="l" t="t" r="r" b="b"/>
            <a:pathLst>
              <a:path w="2057400" h="2057400">
                <a:moveTo>
                  <a:pt x="0" y="0"/>
                </a:moveTo>
                <a:lnTo>
                  <a:pt x="2057400" y="0"/>
                </a:lnTo>
                <a:lnTo>
                  <a:pt x="2057400" y="2057400"/>
                </a:lnTo>
                <a:lnTo>
                  <a:pt x="0" y="205740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GB"/>
          </a:p>
        </p:txBody>
      </p:sp>
      <p:sp>
        <p:nvSpPr>
          <p:cNvPr id="6" name="Freeform 6"/>
          <p:cNvSpPr/>
          <p:nvPr/>
        </p:nvSpPr>
        <p:spPr>
          <a:xfrm>
            <a:off x="4857780" y="5492953"/>
            <a:ext cx="1991201" cy="1991201"/>
          </a:xfrm>
          <a:custGeom>
            <a:avLst/>
            <a:gdLst/>
            <a:ahLst/>
            <a:cxnLst/>
            <a:rect l="l" t="t" r="r" b="b"/>
            <a:pathLst>
              <a:path w="1991201" h="1991201">
                <a:moveTo>
                  <a:pt x="0" y="0"/>
                </a:moveTo>
                <a:lnTo>
                  <a:pt x="1991201" y="0"/>
                </a:lnTo>
                <a:lnTo>
                  <a:pt x="1991201" y="1991201"/>
                </a:lnTo>
                <a:lnTo>
                  <a:pt x="0" y="1991201"/>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GB"/>
          </a:p>
        </p:txBody>
      </p:sp>
      <p:sp>
        <p:nvSpPr>
          <p:cNvPr id="7" name="Freeform 7"/>
          <p:cNvSpPr/>
          <p:nvPr/>
        </p:nvSpPr>
        <p:spPr>
          <a:xfrm>
            <a:off x="10705252" y="4917034"/>
            <a:ext cx="2467644" cy="2567120"/>
          </a:xfrm>
          <a:custGeom>
            <a:avLst/>
            <a:gdLst/>
            <a:ahLst/>
            <a:cxnLst/>
            <a:rect l="l" t="t" r="r" b="b"/>
            <a:pathLst>
              <a:path w="2467644" h="2567120">
                <a:moveTo>
                  <a:pt x="0" y="0"/>
                </a:moveTo>
                <a:lnTo>
                  <a:pt x="2467645" y="0"/>
                </a:lnTo>
                <a:lnTo>
                  <a:pt x="2467645" y="2567120"/>
                </a:lnTo>
                <a:lnTo>
                  <a:pt x="0" y="2567120"/>
                </a:lnTo>
                <a:lnTo>
                  <a:pt x="0" y="0"/>
                </a:lnTo>
                <a:close/>
              </a:path>
            </a:pathLst>
          </a:custGeom>
          <a:blipFill>
            <a:blip r:embed="rId11"/>
            <a:stretch>
              <a:fillRect/>
            </a:stretch>
          </a:blipFill>
        </p:spPr>
        <p:txBody>
          <a:bodyPr/>
          <a:lstStyle/>
          <a:p>
            <a:endParaRPr lang="en-GB"/>
          </a:p>
        </p:txBody>
      </p:sp>
      <p:sp>
        <p:nvSpPr>
          <p:cNvPr id="8" name="TextBox 8"/>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9" name="TextBox 9"/>
          <p:cNvSpPr txBox="1"/>
          <p:nvPr/>
        </p:nvSpPr>
        <p:spPr>
          <a:xfrm>
            <a:off x="1533525" y="404918"/>
            <a:ext cx="14876066" cy="1226823"/>
          </a:xfrm>
          <a:prstGeom prst="rect">
            <a:avLst/>
          </a:prstGeom>
        </p:spPr>
        <p:txBody>
          <a:bodyPr wrap="square" lIns="0" tIns="0" rIns="0" bIns="0" rtlCol="0" anchor="t">
            <a:spAutoFit/>
          </a:bodyPr>
          <a:lstStyle/>
          <a:p>
            <a:pPr algn="ctr">
              <a:lnSpc>
                <a:spcPts val="10079"/>
              </a:lnSpc>
            </a:pPr>
            <a:r>
              <a:rPr lang="en-US" sz="7199" dirty="0">
                <a:solidFill>
                  <a:srgbClr val="000C7D"/>
                </a:solidFill>
                <a:latin typeface="ADLaM Display"/>
                <a:ea typeface="ADLaM Display"/>
                <a:cs typeface="ADLaM Display"/>
                <a:sym typeface="ADLaM Display"/>
              </a:rPr>
              <a:t>What ways do we generate data?</a:t>
            </a:r>
          </a:p>
        </p:txBody>
      </p:sp>
      <p:sp>
        <p:nvSpPr>
          <p:cNvPr id="10" name="TextBox 10"/>
          <p:cNvSpPr txBox="1"/>
          <p:nvPr/>
        </p:nvSpPr>
        <p:spPr>
          <a:xfrm>
            <a:off x="1878409" y="4322445"/>
            <a:ext cx="2122884" cy="821055"/>
          </a:xfrm>
          <a:prstGeom prst="rect">
            <a:avLst/>
          </a:prstGeom>
        </p:spPr>
        <p:txBody>
          <a:bodyPr lIns="0" tIns="0" rIns="0" bIns="0" rtlCol="0" anchor="t">
            <a:spAutoFit/>
          </a:bodyPr>
          <a:lstStyle/>
          <a:p>
            <a:pPr algn="ctr">
              <a:lnSpc>
                <a:spcPts val="6719"/>
              </a:lnSpc>
            </a:pPr>
            <a:r>
              <a:rPr lang="en-US" sz="4800">
                <a:solidFill>
                  <a:srgbClr val="000C7D"/>
                </a:solidFill>
                <a:latin typeface="ADLaM Display"/>
                <a:ea typeface="ADLaM Display"/>
                <a:cs typeface="ADLaM Display"/>
                <a:sym typeface="ADLaM Display"/>
              </a:rPr>
              <a:t>Human</a:t>
            </a:r>
          </a:p>
        </p:txBody>
      </p:sp>
      <p:sp>
        <p:nvSpPr>
          <p:cNvPr id="11" name="TextBox 11"/>
          <p:cNvSpPr txBox="1"/>
          <p:nvPr/>
        </p:nvSpPr>
        <p:spPr>
          <a:xfrm>
            <a:off x="8467726" y="4322445"/>
            <a:ext cx="742474" cy="821055"/>
          </a:xfrm>
          <a:prstGeom prst="rect">
            <a:avLst/>
          </a:prstGeom>
        </p:spPr>
        <p:txBody>
          <a:bodyPr wrap="square" lIns="0" tIns="0" rIns="0" bIns="0" rtlCol="0" anchor="t">
            <a:spAutoFit/>
          </a:bodyPr>
          <a:lstStyle/>
          <a:p>
            <a:pPr algn="ctr">
              <a:lnSpc>
                <a:spcPts val="6719"/>
              </a:lnSpc>
            </a:pPr>
            <a:r>
              <a:rPr lang="en-US" sz="4800" dirty="0">
                <a:solidFill>
                  <a:srgbClr val="000C7D"/>
                </a:solidFill>
                <a:latin typeface="ADLaM Display"/>
                <a:ea typeface="ADLaM Display"/>
                <a:cs typeface="ADLaM Display"/>
                <a:sym typeface="ADLaM Display"/>
              </a:rPr>
              <a:t>AI</a:t>
            </a:r>
          </a:p>
        </p:txBody>
      </p:sp>
      <p:sp>
        <p:nvSpPr>
          <p:cNvPr id="12" name="TextBox 12"/>
          <p:cNvSpPr txBox="1"/>
          <p:nvPr/>
        </p:nvSpPr>
        <p:spPr>
          <a:xfrm>
            <a:off x="12762654" y="4322445"/>
            <a:ext cx="2467643" cy="821055"/>
          </a:xfrm>
          <a:prstGeom prst="rect">
            <a:avLst/>
          </a:prstGeom>
        </p:spPr>
        <p:txBody>
          <a:bodyPr wrap="square" lIns="0" tIns="0" rIns="0" bIns="0" rtlCol="0" anchor="t">
            <a:spAutoFit/>
          </a:bodyPr>
          <a:lstStyle/>
          <a:p>
            <a:pPr algn="ctr">
              <a:lnSpc>
                <a:spcPts val="6719"/>
              </a:lnSpc>
            </a:pPr>
            <a:r>
              <a:rPr lang="en-US" sz="4800" dirty="0">
                <a:solidFill>
                  <a:srgbClr val="000C7D"/>
                </a:solidFill>
                <a:latin typeface="ADLaM Display"/>
                <a:ea typeface="ADLaM Display"/>
                <a:cs typeface="ADLaM Display"/>
                <a:sym typeface="ADLaM Display"/>
              </a:rPr>
              <a:t>Sensors</a:t>
            </a:r>
          </a:p>
        </p:txBody>
      </p:sp>
      <p:sp>
        <p:nvSpPr>
          <p:cNvPr id="13" name="TextBox 13"/>
          <p:cNvSpPr txBox="1"/>
          <p:nvPr/>
        </p:nvSpPr>
        <p:spPr>
          <a:xfrm>
            <a:off x="5340519" y="7594563"/>
            <a:ext cx="1025723" cy="821055"/>
          </a:xfrm>
          <a:prstGeom prst="rect">
            <a:avLst/>
          </a:prstGeom>
        </p:spPr>
        <p:txBody>
          <a:bodyPr lIns="0" tIns="0" rIns="0" bIns="0" rtlCol="0" anchor="t">
            <a:spAutoFit/>
          </a:bodyPr>
          <a:lstStyle/>
          <a:p>
            <a:pPr algn="ctr">
              <a:lnSpc>
                <a:spcPts val="6719"/>
              </a:lnSpc>
            </a:pPr>
            <a:r>
              <a:rPr lang="en-US" sz="4800">
                <a:solidFill>
                  <a:srgbClr val="000C7D"/>
                </a:solidFill>
                <a:latin typeface="ADLaM Display"/>
                <a:ea typeface="ADLaM Display"/>
                <a:cs typeface="ADLaM Display"/>
                <a:sym typeface="ADLaM Display"/>
              </a:rPr>
              <a:t>IOT</a:t>
            </a:r>
          </a:p>
        </p:txBody>
      </p:sp>
      <p:sp>
        <p:nvSpPr>
          <p:cNvPr id="14" name="TextBox 14"/>
          <p:cNvSpPr txBox="1"/>
          <p:nvPr/>
        </p:nvSpPr>
        <p:spPr>
          <a:xfrm>
            <a:off x="9928671" y="7594563"/>
            <a:ext cx="3700760" cy="821055"/>
          </a:xfrm>
          <a:prstGeom prst="rect">
            <a:avLst/>
          </a:prstGeom>
        </p:spPr>
        <p:txBody>
          <a:bodyPr lIns="0" tIns="0" rIns="0" bIns="0" rtlCol="0" anchor="t">
            <a:spAutoFit/>
          </a:bodyPr>
          <a:lstStyle/>
          <a:p>
            <a:pPr algn="ctr">
              <a:lnSpc>
                <a:spcPts val="6719"/>
              </a:lnSpc>
            </a:pPr>
            <a:r>
              <a:rPr lang="en-US" sz="4800">
                <a:solidFill>
                  <a:srgbClr val="000C7D"/>
                </a:solidFill>
                <a:latin typeface="ADLaM Display"/>
                <a:ea typeface="ADLaM Display"/>
                <a:cs typeface="ADLaM Display"/>
                <a:sym typeface="ADLaM Display"/>
              </a:rPr>
              <a:t>Transactions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4"/>
            <a:stretch>
              <a:fillRect/>
            </a:stretch>
          </a:blipFill>
        </p:spPr>
        <p:txBody>
          <a:bodyPr/>
          <a:lstStyle/>
          <a:p>
            <a:endParaRPr lang="en-GB"/>
          </a:p>
        </p:txBody>
      </p:sp>
      <p:sp>
        <p:nvSpPr>
          <p:cNvPr id="3" name="TextBox 3"/>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pic>
        <p:nvPicPr>
          <p:cNvPr id="4" name="Picture 4"/>
          <p:cNvPicPr>
            <a:picLocks noChangeAspect="1"/>
          </p:cNvPicPr>
          <p:nvPr>
            <a:videoFile r:link="rId1"/>
          </p:nvPr>
        </p:nvPicPr>
        <p:blipFill>
          <a:blip r:embed="rId5"/>
          <a:stretch>
            <a:fillRect/>
          </a:stretch>
        </p:blipFill>
        <p:spPr>
          <a:xfrm>
            <a:off x="1823085" y="1028700"/>
            <a:ext cx="14641830" cy="82296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129754" y="1676989"/>
            <a:ext cx="11565533" cy="7083889"/>
          </a:xfrm>
          <a:custGeom>
            <a:avLst/>
            <a:gdLst/>
            <a:ahLst/>
            <a:cxnLst/>
            <a:rect l="l" t="t" r="r" b="b"/>
            <a:pathLst>
              <a:path w="11565533" h="7083889">
                <a:moveTo>
                  <a:pt x="0" y="0"/>
                </a:moveTo>
                <a:lnTo>
                  <a:pt x="11565534" y="0"/>
                </a:lnTo>
                <a:lnTo>
                  <a:pt x="11565534" y="7083889"/>
                </a:lnTo>
                <a:lnTo>
                  <a:pt x="0" y="7083889"/>
                </a:lnTo>
                <a:lnTo>
                  <a:pt x="0" y="0"/>
                </a:lnTo>
                <a:close/>
              </a:path>
            </a:pathLst>
          </a:custGeom>
          <a:blipFill>
            <a:blip r:embed="rId3"/>
            <a:stretch>
              <a:fillRect/>
            </a:stretch>
          </a:blipFill>
        </p:spPr>
        <p:txBody>
          <a:bodyPr/>
          <a:lstStyle/>
          <a:p>
            <a:endParaRPr lang="en-GB"/>
          </a:p>
        </p:txBody>
      </p:sp>
      <p:sp>
        <p:nvSpPr>
          <p:cNvPr id="3" name="Freeform 3"/>
          <p:cNvSpPr/>
          <p:nvPr/>
        </p:nvSpPr>
        <p:spPr>
          <a:xfrm>
            <a:off x="11695288" y="629680"/>
            <a:ext cx="6080761" cy="9178507"/>
          </a:xfrm>
          <a:custGeom>
            <a:avLst/>
            <a:gdLst/>
            <a:ahLst/>
            <a:cxnLst/>
            <a:rect l="l" t="t" r="r" b="b"/>
            <a:pathLst>
              <a:path w="6080761" h="9178507">
                <a:moveTo>
                  <a:pt x="0" y="0"/>
                </a:moveTo>
                <a:lnTo>
                  <a:pt x="6080760" y="0"/>
                </a:lnTo>
                <a:lnTo>
                  <a:pt x="6080760" y="9178507"/>
                </a:lnTo>
                <a:lnTo>
                  <a:pt x="0" y="9178507"/>
                </a:lnTo>
                <a:lnTo>
                  <a:pt x="0" y="0"/>
                </a:lnTo>
                <a:close/>
              </a:path>
            </a:pathLst>
          </a:custGeom>
          <a:blipFill>
            <a:blip r:embed="rId4"/>
            <a:stretch>
              <a:fillRect/>
            </a:stretch>
          </a:blipFill>
        </p:spPr>
        <p:txBody>
          <a:bodyPr/>
          <a:lstStyle/>
          <a:p>
            <a:endParaRPr lang="en-GB"/>
          </a:p>
        </p:txBody>
      </p:sp>
      <p:sp>
        <p:nvSpPr>
          <p:cNvPr id="4" name="TextBox 4"/>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TextBox 3"/>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4" name="TextBox 4"/>
          <p:cNvSpPr txBox="1"/>
          <p:nvPr/>
        </p:nvSpPr>
        <p:spPr>
          <a:xfrm>
            <a:off x="7000280" y="404918"/>
            <a:ext cx="4287441" cy="1226823"/>
          </a:xfrm>
          <a:prstGeom prst="rect">
            <a:avLst/>
          </a:prstGeom>
        </p:spPr>
        <p:txBody>
          <a:bodyPr lIns="0" tIns="0" rIns="0" bIns="0" rtlCol="0" anchor="t">
            <a:spAutoFit/>
          </a:bodyPr>
          <a:lstStyle/>
          <a:p>
            <a:pPr algn="ctr">
              <a:lnSpc>
                <a:spcPts val="10079"/>
              </a:lnSpc>
            </a:pPr>
            <a:r>
              <a:rPr lang="en-US" sz="7199">
                <a:solidFill>
                  <a:srgbClr val="000C7D"/>
                </a:solidFill>
                <a:latin typeface="ADLaM Display"/>
                <a:ea typeface="ADLaM Display"/>
                <a:cs typeface="ADLaM Display"/>
                <a:sym typeface="ADLaM Display"/>
              </a:rPr>
              <a:t>Activity 1 </a:t>
            </a:r>
          </a:p>
        </p:txBody>
      </p:sp>
      <p:sp>
        <p:nvSpPr>
          <p:cNvPr id="5" name="TextBox 5"/>
          <p:cNvSpPr txBox="1"/>
          <p:nvPr/>
        </p:nvSpPr>
        <p:spPr>
          <a:xfrm>
            <a:off x="1637" y="1995714"/>
            <a:ext cx="18284726" cy="821055"/>
          </a:xfrm>
          <a:prstGeom prst="rect">
            <a:avLst/>
          </a:prstGeom>
        </p:spPr>
        <p:txBody>
          <a:bodyPr lIns="0" tIns="0" rIns="0" bIns="0" rtlCol="0" anchor="t">
            <a:spAutoFit/>
          </a:bodyPr>
          <a:lstStyle/>
          <a:p>
            <a:pPr algn="ctr">
              <a:lnSpc>
                <a:spcPts val="6719"/>
              </a:lnSpc>
              <a:spcBef>
                <a:spcPct val="0"/>
              </a:spcBef>
            </a:pPr>
            <a:r>
              <a:rPr lang="en-US" sz="4800">
                <a:solidFill>
                  <a:srgbClr val="000C7D"/>
                </a:solidFill>
                <a:latin typeface="ADLaM Display"/>
                <a:ea typeface="ADLaM Display"/>
                <a:cs typeface="ADLaM Display"/>
                <a:sym typeface="ADLaM Display"/>
              </a:rPr>
              <a:t>Research the five different data sources used by organisations:</a:t>
            </a:r>
          </a:p>
        </p:txBody>
      </p:sp>
      <p:sp>
        <p:nvSpPr>
          <p:cNvPr id="6" name="TextBox 6"/>
          <p:cNvSpPr txBox="1"/>
          <p:nvPr/>
        </p:nvSpPr>
        <p:spPr>
          <a:xfrm>
            <a:off x="1028700" y="4198620"/>
            <a:ext cx="16230600" cy="5059680"/>
          </a:xfrm>
          <a:prstGeom prst="rect">
            <a:avLst/>
          </a:prstGeom>
        </p:spPr>
        <p:txBody>
          <a:bodyPr lIns="0" tIns="0" rIns="0" bIns="0" rtlCol="0" anchor="t">
            <a:spAutoFit/>
          </a:bodyPr>
          <a:lstStyle/>
          <a:p>
            <a:pPr algn="ctr">
              <a:lnSpc>
                <a:spcPts val="6719"/>
              </a:lnSpc>
              <a:spcBef>
                <a:spcPct val="0"/>
              </a:spcBef>
            </a:pPr>
            <a:r>
              <a:rPr lang="en-US" sz="4800">
                <a:solidFill>
                  <a:srgbClr val="000C7D"/>
                </a:solidFill>
                <a:latin typeface="ADLaM Display"/>
                <a:ea typeface="ADLaM Display"/>
                <a:cs typeface="ADLaM Display"/>
                <a:sym typeface="ADLaM Display"/>
              </a:rPr>
              <a:t>What is this type of data source?</a:t>
            </a:r>
          </a:p>
          <a:p>
            <a:pPr algn="ctr">
              <a:lnSpc>
                <a:spcPts val="6719"/>
              </a:lnSpc>
              <a:spcBef>
                <a:spcPct val="0"/>
              </a:spcBef>
            </a:pPr>
            <a:r>
              <a:rPr lang="en-US" sz="4800">
                <a:solidFill>
                  <a:srgbClr val="000C7D"/>
                </a:solidFill>
                <a:latin typeface="ADLaM Display"/>
                <a:ea typeface="ADLaM Display"/>
                <a:cs typeface="ADLaM Display"/>
                <a:sym typeface="ADLaM Display"/>
              </a:rPr>
              <a:t>How does it generate or collect data?</a:t>
            </a:r>
          </a:p>
          <a:p>
            <a:pPr algn="ctr">
              <a:lnSpc>
                <a:spcPts val="6719"/>
              </a:lnSpc>
              <a:spcBef>
                <a:spcPct val="0"/>
              </a:spcBef>
            </a:pPr>
            <a:r>
              <a:rPr lang="en-US" sz="4800">
                <a:solidFill>
                  <a:srgbClr val="000C7D"/>
                </a:solidFill>
                <a:latin typeface="ADLaM Display"/>
                <a:ea typeface="ADLaM Display"/>
                <a:cs typeface="ADLaM Display"/>
                <a:sym typeface="ADLaM Display"/>
              </a:rPr>
              <a:t>Give one real-world example (e.g. smart watch sensors, retail transactions, AI chatbots).</a:t>
            </a:r>
          </a:p>
          <a:p>
            <a:pPr algn="ctr">
              <a:lnSpc>
                <a:spcPts val="6719"/>
              </a:lnSpc>
              <a:spcBef>
                <a:spcPct val="0"/>
              </a:spcBef>
            </a:pPr>
            <a:r>
              <a:rPr lang="en-US" sz="4800">
                <a:solidFill>
                  <a:srgbClr val="000C7D"/>
                </a:solidFill>
                <a:latin typeface="ADLaM Display"/>
                <a:ea typeface="ADLaM Display"/>
                <a:cs typeface="ADLaM Display"/>
                <a:sym typeface="ADLaM Display"/>
              </a:rPr>
              <a:t>What is one benefit and one challenge of using this data source?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2404403" y="2010842"/>
            <a:ext cx="844587" cy="2406853"/>
          </a:xfrm>
          <a:custGeom>
            <a:avLst/>
            <a:gdLst/>
            <a:ahLst/>
            <a:cxnLst/>
            <a:rect l="l" t="t" r="r" b="b"/>
            <a:pathLst>
              <a:path w="844587" h="2406853">
                <a:moveTo>
                  <a:pt x="0" y="0"/>
                </a:moveTo>
                <a:lnTo>
                  <a:pt x="844587" y="0"/>
                </a:lnTo>
                <a:lnTo>
                  <a:pt x="844587" y="2406853"/>
                </a:lnTo>
                <a:lnTo>
                  <a:pt x="0" y="24068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4" name="Freeform 4"/>
          <p:cNvSpPr/>
          <p:nvPr/>
        </p:nvSpPr>
        <p:spPr>
          <a:xfrm>
            <a:off x="7788691" y="2121484"/>
            <a:ext cx="2843016" cy="2185568"/>
          </a:xfrm>
          <a:custGeom>
            <a:avLst/>
            <a:gdLst/>
            <a:ahLst/>
            <a:cxnLst/>
            <a:rect l="l" t="t" r="r" b="b"/>
            <a:pathLst>
              <a:path w="2843016" h="2185568">
                <a:moveTo>
                  <a:pt x="0" y="0"/>
                </a:moveTo>
                <a:lnTo>
                  <a:pt x="2843016" y="0"/>
                </a:lnTo>
                <a:lnTo>
                  <a:pt x="2843016" y="2185569"/>
                </a:lnTo>
                <a:lnTo>
                  <a:pt x="0" y="2185569"/>
                </a:lnTo>
                <a:lnTo>
                  <a:pt x="0" y="0"/>
                </a:lnTo>
                <a:close/>
              </a:path>
            </a:pathLst>
          </a:custGeom>
          <a:blipFill>
            <a:blip r:embed="rId6"/>
            <a:stretch>
              <a:fillRect/>
            </a:stretch>
          </a:blipFill>
        </p:spPr>
        <p:txBody>
          <a:bodyPr/>
          <a:lstStyle/>
          <a:p>
            <a:endParaRPr lang="en-GB"/>
          </a:p>
        </p:txBody>
      </p:sp>
      <p:sp>
        <p:nvSpPr>
          <p:cNvPr id="5" name="Freeform 5"/>
          <p:cNvSpPr/>
          <p:nvPr/>
        </p:nvSpPr>
        <p:spPr>
          <a:xfrm>
            <a:off x="13172897" y="2010842"/>
            <a:ext cx="2057400" cy="2057400"/>
          </a:xfrm>
          <a:custGeom>
            <a:avLst/>
            <a:gdLst/>
            <a:ahLst/>
            <a:cxnLst/>
            <a:rect l="l" t="t" r="r" b="b"/>
            <a:pathLst>
              <a:path w="2057400" h="2057400">
                <a:moveTo>
                  <a:pt x="0" y="0"/>
                </a:moveTo>
                <a:lnTo>
                  <a:pt x="2057400" y="0"/>
                </a:lnTo>
                <a:lnTo>
                  <a:pt x="2057400" y="2057400"/>
                </a:lnTo>
                <a:lnTo>
                  <a:pt x="0" y="205740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GB"/>
          </a:p>
        </p:txBody>
      </p:sp>
      <p:sp>
        <p:nvSpPr>
          <p:cNvPr id="6" name="Freeform 6"/>
          <p:cNvSpPr/>
          <p:nvPr/>
        </p:nvSpPr>
        <p:spPr>
          <a:xfrm>
            <a:off x="4857780" y="5492953"/>
            <a:ext cx="1991201" cy="1991201"/>
          </a:xfrm>
          <a:custGeom>
            <a:avLst/>
            <a:gdLst/>
            <a:ahLst/>
            <a:cxnLst/>
            <a:rect l="l" t="t" r="r" b="b"/>
            <a:pathLst>
              <a:path w="1991201" h="1991201">
                <a:moveTo>
                  <a:pt x="0" y="0"/>
                </a:moveTo>
                <a:lnTo>
                  <a:pt x="1991201" y="0"/>
                </a:lnTo>
                <a:lnTo>
                  <a:pt x="1991201" y="1991201"/>
                </a:lnTo>
                <a:lnTo>
                  <a:pt x="0" y="1991201"/>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GB"/>
          </a:p>
        </p:txBody>
      </p:sp>
      <p:sp>
        <p:nvSpPr>
          <p:cNvPr id="7" name="Freeform 7"/>
          <p:cNvSpPr/>
          <p:nvPr/>
        </p:nvSpPr>
        <p:spPr>
          <a:xfrm>
            <a:off x="10705252" y="4917034"/>
            <a:ext cx="2467644" cy="2567120"/>
          </a:xfrm>
          <a:custGeom>
            <a:avLst/>
            <a:gdLst/>
            <a:ahLst/>
            <a:cxnLst/>
            <a:rect l="l" t="t" r="r" b="b"/>
            <a:pathLst>
              <a:path w="2467644" h="2567120">
                <a:moveTo>
                  <a:pt x="0" y="0"/>
                </a:moveTo>
                <a:lnTo>
                  <a:pt x="2467645" y="0"/>
                </a:lnTo>
                <a:lnTo>
                  <a:pt x="2467645" y="2567120"/>
                </a:lnTo>
                <a:lnTo>
                  <a:pt x="0" y="2567120"/>
                </a:lnTo>
                <a:lnTo>
                  <a:pt x="0" y="0"/>
                </a:lnTo>
                <a:close/>
              </a:path>
            </a:pathLst>
          </a:custGeom>
          <a:blipFill>
            <a:blip r:embed="rId11"/>
            <a:stretch>
              <a:fillRect/>
            </a:stretch>
          </a:blipFill>
        </p:spPr>
        <p:txBody>
          <a:bodyPr/>
          <a:lstStyle/>
          <a:p>
            <a:endParaRPr lang="en-GB"/>
          </a:p>
        </p:txBody>
      </p:sp>
      <p:sp>
        <p:nvSpPr>
          <p:cNvPr id="8" name="TextBox 8"/>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9" name="TextBox 9"/>
          <p:cNvSpPr txBox="1"/>
          <p:nvPr/>
        </p:nvSpPr>
        <p:spPr>
          <a:xfrm>
            <a:off x="6848525" y="404918"/>
            <a:ext cx="4590951" cy="1226823"/>
          </a:xfrm>
          <a:prstGeom prst="rect">
            <a:avLst/>
          </a:prstGeom>
        </p:spPr>
        <p:txBody>
          <a:bodyPr lIns="0" tIns="0" rIns="0" bIns="0" rtlCol="0" anchor="t">
            <a:spAutoFit/>
          </a:bodyPr>
          <a:lstStyle/>
          <a:p>
            <a:pPr algn="ctr">
              <a:lnSpc>
                <a:spcPts val="10079"/>
              </a:lnSpc>
            </a:pPr>
            <a:r>
              <a:rPr lang="en-US" sz="7199">
                <a:solidFill>
                  <a:srgbClr val="000C7D"/>
                </a:solidFill>
                <a:latin typeface="ADLaM Display"/>
                <a:ea typeface="ADLaM Display"/>
                <a:cs typeface="ADLaM Display"/>
                <a:sym typeface="ADLaM Display"/>
              </a:rPr>
              <a:t>Discussion</a:t>
            </a:r>
          </a:p>
        </p:txBody>
      </p:sp>
      <p:sp>
        <p:nvSpPr>
          <p:cNvPr id="10" name="TextBox 10"/>
          <p:cNvSpPr txBox="1"/>
          <p:nvPr/>
        </p:nvSpPr>
        <p:spPr>
          <a:xfrm>
            <a:off x="1878409" y="4322445"/>
            <a:ext cx="2122884" cy="821055"/>
          </a:xfrm>
          <a:prstGeom prst="rect">
            <a:avLst/>
          </a:prstGeom>
        </p:spPr>
        <p:txBody>
          <a:bodyPr lIns="0" tIns="0" rIns="0" bIns="0" rtlCol="0" anchor="t">
            <a:spAutoFit/>
          </a:bodyPr>
          <a:lstStyle/>
          <a:p>
            <a:pPr algn="ctr">
              <a:lnSpc>
                <a:spcPts val="6719"/>
              </a:lnSpc>
            </a:pPr>
            <a:r>
              <a:rPr lang="en-US" sz="4800">
                <a:solidFill>
                  <a:srgbClr val="000C7D"/>
                </a:solidFill>
                <a:latin typeface="ADLaM Display"/>
                <a:ea typeface="ADLaM Display"/>
                <a:cs typeface="ADLaM Display"/>
                <a:sym typeface="ADLaM Display"/>
              </a:rPr>
              <a:t>Human</a:t>
            </a:r>
          </a:p>
        </p:txBody>
      </p:sp>
      <p:sp>
        <p:nvSpPr>
          <p:cNvPr id="11" name="TextBox 11"/>
          <p:cNvSpPr txBox="1"/>
          <p:nvPr/>
        </p:nvSpPr>
        <p:spPr>
          <a:xfrm>
            <a:off x="8382000" y="4322445"/>
            <a:ext cx="828199" cy="821055"/>
          </a:xfrm>
          <a:prstGeom prst="rect">
            <a:avLst/>
          </a:prstGeom>
        </p:spPr>
        <p:txBody>
          <a:bodyPr wrap="square" lIns="0" tIns="0" rIns="0" bIns="0" rtlCol="0" anchor="t">
            <a:spAutoFit/>
          </a:bodyPr>
          <a:lstStyle/>
          <a:p>
            <a:pPr algn="ctr">
              <a:lnSpc>
                <a:spcPts val="6719"/>
              </a:lnSpc>
            </a:pPr>
            <a:r>
              <a:rPr lang="en-US" sz="4800" dirty="0">
                <a:solidFill>
                  <a:srgbClr val="000C7D"/>
                </a:solidFill>
                <a:latin typeface="ADLaM Display"/>
                <a:ea typeface="ADLaM Display"/>
                <a:cs typeface="ADLaM Display"/>
                <a:sym typeface="ADLaM Display"/>
              </a:rPr>
              <a:t>AI</a:t>
            </a:r>
          </a:p>
        </p:txBody>
      </p:sp>
      <p:sp>
        <p:nvSpPr>
          <p:cNvPr id="12" name="TextBox 12"/>
          <p:cNvSpPr txBox="1"/>
          <p:nvPr/>
        </p:nvSpPr>
        <p:spPr>
          <a:xfrm>
            <a:off x="12954000" y="4322445"/>
            <a:ext cx="2276297" cy="821055"/>
          </a:xfrm>
          <a:prstGeom prst="rect">
            <a:avLst/>
          </a:prstGeom>
        </p:spPr>
        <p:txBody>
          <a:bodyPr wrap="square" lIns="0" tIns="0" rIns="0" bIns="0" rtlCol="0" anchor="t">
            <a:spAutoFit/>
          </a:bodyPr>
          <a:lstStyle/>
          <a:p>
            <a:pPr algn="ctr">
              <a:lnSpc>
                <a:spcPts val="6719"/>
              </a:lnSpc>
            </a:pPr>
            <a:r>
              <a:rPr lang="en-US" sz="4800" dirty="0">
                <a:solidFill>
                  <a:srgbClr val="000C7D"/>
                </a:solidFill>
                <a:latin typeface="ADLaM Display"/>
                <a:ea typeface="ADLaM Display"/>
                <a:cs typeface="ADLaM Display"/>
                <a:sym typeface="ADLaM Display"/>
              </a:rPr>
              <a:t>Sensors</a:t>
            </a:r>
          </a:p>
        </p:txBody>
      </p:sp>
      <p:sp>
        <p:nvSpPr>
          <p:cNvPr id="13" name="TextBox 13"/>
          <p:cNvSpPr txBox="1"/>
          <p:nvPr/>
        </p:nvSpPr>
        <p:spPr>
          <a:xfrm>
            <a:off x="5340519" y="7594563"/>
            <a:ext cx="1025723" cy="821055"/>
          </a:xfrm>
          <a:prstGeom prst="rect">
            <a:avLst/>
          </a:prstGeom>
        </p:spPr>
        <p:txBody>
          <a:bodyPr lIns="0" tIns="0" rIns="0" bIns="0" rtlCol="0" anchor="t">
            <a:spAutoFit/>
          </a:bodyPr>
          <a:lstStyle/>
          <a:p>
            <a:pPr algn="ctr">
              <a:lnSpc>
                <a:spcPts val="6719"/>
              </a:lnSpc>
            </a:pPr>
            <a:r>
              <a:rPr lang="en-US" sz="4800">
                <a:solidFill>
                  <a:srgbClr val="000C7D"/>
                </a:solidFill>
                <a:latin typeface="ADLaM Display"/>
                <a:ea typeface="ADLaM Display"/>
                <a:cs typeface="ADLaM Display"/>
                <a:sym typeface="ADLaM Display"/>
              </a:rPr>
              <a:t>IOT</a:t>
            </a:r>
          </a:p>
        </p:txBody>
      </p:sp>
      <p:sp>
        <p:nvSpPr>
          <p:cNvPr id="14" name="TextBox 14"/>
          <p:cNvSpPr txBox="1"/>
          <p:nvPr/>
        </p:nvSpPr>
        <p:spPr>
          <a:xfrm>
            <a:off x="9928671" y="7594563"/>
            <a:ext cx="3700760" cy="821055"/>
          </a:xfrm>
          <a:prstGeom prst="rect">
            <a:avLst/>
          </a:prstGeom>
        </p:spPr>
        <p:txBody>
          <a:bodyPr lIns="0" tIns="0" rIns="0" bIns="0" rtlCol="0" anchor="t">
            <a:spAutoFit/>
          </a:bodyPr>
          <a:lstStyle/>
          <a:p>
            <a:pPr algn="ctr">
              <a:lnSpc>
                <a:spcPts val="6719"/>
              </a:lnSpc>
            </a:pPr>
            <a:r>
              <a:rPr lang="en-US" sz="4800">
                <a:solidFill>
                  <a:srgbClr val="000C7D"/>
                </a:solidFill>
                <a:latin typeface="ADLaM Display"/>
                <a:ea typeface="ADLaM Display"/>
                <a:cs typeface="ADLaM Display"/>
                <a:sym typeface="ADLaM Display"/>
              </a:rPr>
              <a:t>Transactions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1028700" y="664744"/>
            <a:ext cx="16398991" cy="5558980"/>
          </a:xfrm>
          <a:custGeom>
            <a:avLst/>
            <a:gdLst/>
            <a:ahLst/>
            <a:cxnLst/>
            <a:rect l="l" t="t" r="r" b="b"/>
            <a:pathLst>
              <a:path w="16398991" h="5558980">
                <a:moveTo>
                  <a:pt x="0" y="0"/>
                </a:moveTo>
                <a:lnTo>
                  <a:pt x="16398991" y="0"/>
                </a:lnTo>
                <a:lnTo>
                  <a:pt x="16398991" y="5558980"/>
                </a:lnTo>
                <a:lnTo>
                  <a:pt x="0" y="5558980"/>
                </a:lnTo>
                <a:lnTo>
                  <a:pt x="0" y="0"/>
                </a:lnTo>
                <a:close/>
              </a:path>
            </a:pathLst>
          </a:custGeom>
          <a:blipFill>
            <a:blip r:embed="rId4"/>
            <a:stretch>
              <a:fillRect/>
            </a:stretch>
          </a:blipFill>
        </p:spPr>
        <p:txBody>
          <a:bodyPr/>
          <a:lstStyle/>
          <a:p>
            <a:endParaRPr lang="en-GB"/>
          </a:p>
        </p:txBody>
      </p:sp>
      <p:sp>
        <p:nvSpPr>
          <p:cNvPr id="4" name="TextBox 4"/>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8439209" y="4307748"/>
            <a:ext cx="1409581" cy="3271180"/>
          </a:xfrm>
          <a:custGeom>
            <a:avLst/>
            <a:gdLst/>
            <a:ahLst/>
            <a:cxnLst/>
            <a:rect l="l" t="t" r="r" b="b"/>
            <a:pathLst>
              <a:path w="1409581" h="3271180">
                <a:moveTo>
                  <a:pt x="0" y="0"/>
                </a:moveTo>
                <a:lnTo>
                  <a:pt x="1409582" y="0"/>
                </a:lnTo>
                <a:lnTo>
                  <a:pt x="1409582" y="3271180"/>
                </a:lnTo>
                <a:lnTo>
                  <a:pt x="0" y="327118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3" name="TextBox 3"/>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4" name="TextBox 4"/>
          <p:cNvSpPr txBox="1"/>
          <p:nvPr/>
        </p:nvSpPr>
        <p:spPr>
          <a:xfrm>
            <a:off x="2875955" y="348613"/>
            <a:ext cx="12536091" cy="1226823"/>
          </a:xfrm>
          <a:prstGeom prst="rect">
            <a:avLst/>
          </a:prstGeom>
        </p:spPr>
        <p:txBody>
          <a:bodyPr lIns="0" tIns="0" rIns="0" bIns="0" rtlCol="0" anchor="t">
            <a:spAutoFit/>
          </a:bodyPr>
          <a:lstStyle/>
          <a:p>
            <a:pPr algn="ctr">
              <a:lnSpc>
                <a:spcPts val="10079"/>
              </a:lnSpc>
            </a:pPr>
            <a:r>
              <a:rPr lang="en-US" sz="7199">
                <a:solidFill>
                  <a:srgbClr val="000C7D"/>
                </a:solidFill>
                <a:latin typeface="ADLaM Display"/>
                <a:ea typeface="ADLaM Display"/>
                <a:cs typeface="ADLaM Display"/>
                <a:sym typeface="ADLaM Display"/>
              </a:rPr>
              <a:t>Human - Forms and Surveys </a:t>
            </a:r>
          </a:p>
        </p:txBody>
      </p:sp>
      <p:sp>
        <p:nvSpPr>
          <p:cNvPr id="5" name="TextBox 5"/>
          <p:cNvSpPr txBox="1"/>
          <p:nvPr/>
        </p:nvSpPr>
        <p:spPr>
          <a:xfrm>
            <a:off x="0" y="1848411"/>
            <a:ext cx="18288000" cy="2371725"/>
          </a:xfrm>
          <a:prstGeom prst="rect">
            <a:avLst/>
          </a:prstGeom>
        </p:spPr>
        <p:txBody>
          <a:bodyPr lIns="0" tIns="0" rIns="0" bIns="0" rtlCol="0" anchor="t">
            <a:spAutoFit/>
          </a:bodyPr>
          <a:lstStyle/>
          <a:p>
            <a:pPr algn="ctr">
              <a:lnSpc>
                <a:spcPts val="6300"/>
              </a:lnSpc>
            </a:pPr>
            <a:r>
              <a:rPr lang="en-US" sz="4500">
                <a:solidFill>
                  <a:srgbClr val="000C7D"/>
                </a:solidFill>
                <a:latin typeface="ADLaM Display"/>
                <a:ea typeface="ADLaM Display"/>
                <a:cs typeface="ADLaM Display"/>
                <a:sym typeface="ADLaM Display"/>
              </a:rPr>
              <a:t>Surveys are designed to collect opinions and feedback from people. They are an efficient way to gather large amounts of information from people to inform decision making</a:t>
            </a:r>
          </a:p>
        </p:txBody>
      </p:sp>
      <p:sp>
        <p:nvSpPr>
          <p:cNvPr id="6" name="TextBox 6"/>
          <p:cNvSpPr txBox="1"/>
          <p:nvPr/>
        </p:nvSpPr>
        <p:spPr>
          <a:xfrm>
            <a:off x="0" y="7493203"/>
            <a:ext cx="18288000" cy="2371725"/>
          </a:xfrm>
          <a:prstGeom prst="rect">
            <a:avLst/>
          </a:prstGeom>
        </p:spPr>
        <p:txBody>
          <a:bodyPr lIns="0" tIns="0" rIns="0" bIns="0" rtlCol="0" anchor="t">
            <a:spAutoFit/>
          </a:bodyPr>
          <a:lstStyle/>
          <a:p>
            <a:pPr algn="ctr">
              <a:lnSpc>
                <a:spcPts val="6300"/>
              </a:lnSpc>
            </a:pPr>
            <a:r>
              <a:rPr lang="en-US" sz="4500">
                <a:solidFill>
                  <a:srgbClr val="000C7D"/>
                </a:solidFill>
                <a:latin typeface="ADLaM Display"/>
                <a:ea typeface="ADLaM Display"/>
                <a:cs typeface="ADLaM Display"/>
                <a:sym typeface="ADLaM Display"/>
              </a:rPr>
              <a:t>Forms are designed to gather specific information from people such as personal information, confidential etc. Forms tend to be used for registrations, contact details etfc.</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2"/>
            <a:stretch>
              <a:fillRect/>
            </a:stretch>
          </a:blipFill>
        </p:spPr>
        <p:txBody>
          <a:bodyPr/>
          <a:lstStyle/>
          <a:p>
            <a:endParaRPr lang="en-GB"/>
          </a:p>
        </p:txBody>
      </p:sp>
      <p:sp>
        <p:nvSpPr>
          <p:cNvPr id="3" name="Freeform 3"/>
          <p:cNvSpPr/>
          <p:nvPr/>
        </p:nvSpPr>
        <p:spPr>
          <a:xfrm>
            <a:off x="5780231" y="4217316"/>
            <a:ext cx="7253209" cy="5275061"/>
          </a:xfrm>
          <a:custGeom>
            <a:avLst/>
            <a:gdLst/>
            <a:ahLst/>
            <a:cxnLst/>
            <a:rect l="l" t="t" r="r" b="b"/>
            <a:pathLst>
              <a:path w="7253209" h="5275061">
                <a:moveTo>
                  <a:pt x="0" y="0"/>
                </a:moveTo>
                <a:lnTo>
                  <a:pt x="7253209" y="0"/>
                </a:lnTo>
                <a:lnTo>
                  <a:pt x="7253209" y="5275062"/>
                </a:lnTo>
                <a:lnTo>
                  <a:pt x="0" y="527506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pic>
        <p:nvPicPr>
          <p:cNvPr id="4" name="Picture 4"/>
          <p:cNvPicPr>
            <a:picLocks noChangeAspect="1"/>
          </p:cNvPicPr>
          <p:nvPr/>
        </p:nvPicPr>
        <p:blipFill>
          <a:blip r:embed="rId5"/>
          <a:stretch>
            <a:fillRect/>
          </a:stretch>
        </p:blipFill>
        <p:spPr>
          <a:xfrm>
            <a:off x="4537656" y="-326350"/>
            <a:ext cx="9738360" cy="4364505"/>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7610836" y="4298651"/>
            <a:ext cx="3066328" cy="3201761"/>
          </a:xfrm>
          <a:custGeom>
            <a:avLst/>
            <a:gdLst/>
            <a:ahLst/>
            <a:cxnLst/>
            <a:rect l="l" t="t" r="r" b="b"/>
            <a:pathLst>
              <a:path w="3066328" h="3201761">
                <a:moveTo>
                  <a:pt x="0" y="0"/>
                </a:moveTo>
                <a:lnTo>
                  <a:pt x="3066328" y="0"/>
                </a:lnTo>
                <a:lnTo>
                  <a:pt x="3066328" y="3201761"/>
                </a:lnTo>
                <a:lnTo>
                  <a:pt x="0" y="320176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3" name="TextBox 3"/>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4" name="TextBox 4"/>
          <p:cNvSpPr txBox="1"/>
          <p:nvPr/>
        </p:nvSpPr>
        <p:spPr>
          <a:xfrm>
            <a:off x="507107" y="348613"/>
            <a:ext cx="17273786" cy="1226823"/>
          </a:xfrm>
          <a:prstGeom prst="rect">
            <a:avLst/>
          </a:prstGeom>
        </p:spPr>
        <p:txBody>
          <a:bodyPr lIns="0" tIns="0" rIns="0" bIns="0" rtlCol="0" anchor="t">
            <a:spAutoFit/>
          </a:bodyPr>
          <a:lstStyle/>
          <a:p>
            <a:pPr algn="ctr">
              <a:lnSpc>
                <a:spcPts val="10079"/>
              </a:lnSpc>
            </a:pPr>
            <a:r>
              <a:rPr lang="en-US" sz="7199">
                <a:solidFill>
                  <a:srgbClr val="000C7D"/>
                </a:solidFill>
                <a:latin typeface="ADLaM Display"/>
                <a:ea typeface="ADLaM Display"/>
                <a:cs typeface="ADLaM Display"/>
                <a:sym typeface="ADLaM Display"/>
              </a:rPr>
              <a:t>Artificial intelligence/Machine Learning</a:t>
            </a:r>
          </a:p>
        </p:txBody>
      </p:sp>
      <p:sp>
        <p:nvSpPr>
          <p:cNvPr id="5" name="TextBox 5"/>
          <p:cNvSpPr txBox="1"/>
          <p:nvPr/>
        </p:nvSpPr>
        <p:spPr>
          <a:xfrm>
            <a:off x="0" y="1848411"/>
            <a:ext cx="18288000" cy="2371725"/>
          </a:xfrm>
          <a:prstGeom prst="rect">
            <a:avLst/>
          </a:prstGeom>
        </p:spPr>
        <p:txBody>
          <a:bodyPr lIns="0" tIns="0" rIns="0" bIns="0" rtlCol="0" anchor="t">
            <a:spAutoFit/>
          </a:bodyPr>
          <a:lstStyle/>
          <a:p>
            <a:pPr algn="ctr">
              <a:lnSpc>
                <a:spcPts val="6300"/>
              </a:lnSpc>
            </a:pPr>
            <a:r>
              <a:rPr lang="en-US" sz="4500">
                <a:solidFill>
                  <a:srgbClr val="000C7D"/>
                </a:solidFill>
                <a:latin typeface="ADLaM Display"/>
                <a:ea typeface="ADLaM Display"/>
                <a:cs typeface="ADLaM Display"/>
                <a:sym typeface="ADLaM Display"/>
              </a:rPr>
              <a:t>AI uses complex algorithms to inform decision making Machine learning is the branch of AI that uses algorithms to learn from data that has been provided.</a:t>
            </a:r>
          </a:p>
        </p:txBody>
      </p:sp>
      <p:sp>
        <p:nvSpPr>
          <p:cNvPr id="6" name="TextBox 6"/>
          <p:cNvSpPr txBox="1"/>
          <p:nvPr/>
        </p:nvSpPr>
        <p:spPr>
          <a:xfrm>
            <a:off x="0" y="7493203"/>
            <a:ext cx="18288000" cy="2371725"/>
          </a:xfrm>
          <a:prstGeom prst="rect">
            <a:avLst/>
          </a:prstGeom>
        </p:spPr>
        <p:txBody>
          <a:bodyPr lIns="0" tIns="0" rIns="0" bIns="0" rtlCol="0" anchor="t">
            <a:spAutoFit/>
          </a:bodyPr>
          <a:lstStyle/>
          <a:p>
            <a:pPr algn="ctr">
              <a:lnSpc>
                <a:spcPts val="6300"/>
              </a:lnSpc>
            </a:pPr>
            <a:r>
              <a:rPr lang="en-US" sz="4500">
                <a:solidFill>
                  <a:srgbClr val="000C7D"/>
                </a:solidFill>
                <a:latin typeface="ADLaM Display"/>
                <a:ea typeface="ADLaM Display"/>
                <a:cs typeface="ADLaM Display"/>
                <a:sym typeface="ADLaM Display"/>
              </a:rPr>
              <a:t>Feedback loops allow AI to continuously learn and improve. This can present challenges as the more AI content there is, the more chance AI can include it’s own output</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52092" y="1907310"/>
            <a:ext cx="12983014" cy="8146841"/>
          </a:xfrm>
          <a:custGeom>
            <a:avLst/>
            <a:gdLst/>
            <a:ahLst/>
            <a:cxnLst/>
            <a:rect l="l" t="t" r="r" b="b"/>
            <a:pathLst>
              <a:path w="12983014" h="8146841">
                <a:moveTo>
                  <a:pt x="0" y="0"/>
                </a:moveTo>
                <a:lnTo>
                  <a:pt x="12983014" y="0"/>
                </a:lnTo>
                <a:lnTo>
                  <a:pt x="12983014" y="8146841"/>
                </a:lnTo>
                <a:lnTo>
                  <a:pt x="0" y="8146841"/>
                </a:lnTo>
                <a:lnTo>
                  <a:pt x="0" y="0"/>
                </a:lnTo>
                <a:close/>
              </a:path>
            </a:pathLst>
          </a:custGeom>
          <a:blipFill>
            <a:blip r:embed="rId3"/>
            <a:stretch>
              <a:fillRect/>
            </a:stretch>
          </a:blipFill>
        </p:spPr>
        <p:txBody>
          <a:bodyPr/>
          <a:lstStyle/>
          <a:p>
            <a:endParaRPr lang="en-GB"/>
          </a:p>
        </p:txBody>
      </p:sp>
      <p:sp>
        <p:nvSpPr>
          <p:cNvPr id="3" name="TextBox 3"/>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4" name="TextBox 4"/>
          <p:cNvSpPr txBox="1"/>
          <p:nvPr/>
        </p:nvSpPr>
        <p:spPr>
          <a:xfrm>
            <a:off x="2452092" y="348613"/>
            <a:ext cx="13383816" cy="1226823"/>
          </a:xfrm>
          <a:prstGeom prst="rect">
            <a:avLst/>
          </a:prstGeom>
        </p:spPr>
        <p:txBody>
          <a:bodyPr lIns="0" tIns="0" rIns="0" bIns="0" rtlCol="0" anchor="t">
            <a:spAutoFit/>
          </a:bodyPr>
          <a:lstStyle/>
          <a:p>
            <a:pPr algn="ctr">
              <a:lnSpc>
                <a:spcPts val="10079"/>
              </a:lnSpc>
            </a:pPr>
            <a:r>
              <a:rPr lang="en-US" sz="7199">
                <a:solidFill>
                  <a:srgbClr val="000C7D"/>
                </a:solidFill>
                <a:latin typeface="ADLaM Display"/>
                <a:ea typeface="ADLaM Display"/>
                <a:cs typeface="ADLaM Display"/>
                <a:sym typeface="ADLaM Display"/>
              </a:rPr>
              <a:t>Sensors and Internet of Things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7070207" y="4098804"/>
            <a:ext cx="5178917" cy="5159496"/>
          </a:xfrm>
          <a:custGeom>
            <a:avLst/>
            <a:gdLst/>
            <a:ahLst/>
            <a:cxnLst/>
            <a:rect l="l" t="t" r="r" b="b"/>
            <a:pathLst>
              <a:path w="5178917" h="5159496">
                <a:moveTo>
                  <a:pt x="0" y="0"/>
                </a:moveTo>
                <a:lnTo>
                  <a:pt x="5178917" y="0"/>
                </a:lnTo>
                <a:lnTo>
                  <a:pt x="5178917" y="5159496"/>
                </a:lnTo>
                <a:lnTo>
                  <a:pt x="0" y="5159496"/>
                </a:lnTo>
                <a:lnTo>
                  <a:pt x="0" y="0"/>
                </a:lnTo>
                <a:close/>
              </a:path>
            </a:pathLst>
          </a:custGeom>
          <a:blipFill>
            <a:blip r:embed="rId3"/>
            <a:stretch>
              <a:fillRect/>
            </a:stretch>
          </a:blipFill>
        </p:spPr>
        <p:txBody>
          <a:bodyPr/>
          <a:lstStyle/>
          <a:p>
            <a:endParaRPr lang="en-GB"/>
          </a:p>
        </p:txBody>
      </p:sp>
      <p:sp>
        <p:nvSpPr>
          <p:cNvPr id="3" name="TextBox 3"/>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4" name="TextBox 4"/>
          <p:cNvSpPr txBox="1"/>
          <p:nvPr/>
        </p:nvSpPr>
        <p:spPr>
          <a:xfrm>
            <a:off x="6368603" y="-133350"/>
            <a:ext cx="5550793" cy="1226823"/>
          </a:xfrm>
          <a:prstGeom prst="rect">
            <a:avLst/>
          </a:prstGeom>
        </p:spPr>
        <p:txBody>
          <a:bodyPr lIns="0" tIns="0" rIns="0" bIns="0" rtlCol="0" anchor="t">
            <a:spAutoFit/>
          </a:bodyPr>
          <a:lstStyle/>
          <a:p>
            <a:pPr algn="ctr">
              <a:lnSpc>
                <a:spcPts val="10079"/>
              </a:lnSpc>
            </a:pPr>
            <a:r>
              <a:rPr lang="en-US" sz="7199">
                <a:solidFill>
                  <a:srgbClr val="000C7D"/>
                </a:solidFill>
                <a:latin typeface="ADLaM Display"/>
                <a:ea typeface="ADLaM Display"/>
                <a:cs typeface="ADLaM Display"/>
                <a:sym typeface="ADLaM Display"/>
              </a:rPr>
              <a:t>Transactions</a:t>
            </a:r>
          </a:p>
        </p:txBody>
      </p:sp>
      <p:sp>
        <p:nvSpPr>
          <p:cNvPr id="5" name="TextBox 5"/>
          <p:cNvSpPr txBox="1"/>
          <p:nvPr/>
        </p:nvSpPr>
        <p:spPr>
          <a:xfrm>
            <a:off x="229493" y="1848411"/>
            <a:ext cx="17829014" cy="771525"/>
          </a:xfrm>
          <a:prstGeom prst="rect">
            <a:avLst/>
          </a:prstGeom>
        </p:spPr>
        <p:txBody>
          <a:bodyPr lIns="0" tIns="0" rIns="0" bIns="0" rtlCol="0" anchor="t">
            <a:spAutoFit/>
          </a:bodyPr>
          <a:lstStyle/>
          <a:p>
            <a:pPr algn="ctr">
              <a:lnSpc>
                <a:spcPts val="6300"/>
              </a:lnSpc>
            </a:pPr>
            <a:r>
              <a:rPr lang="en-US" sz="4500">
                <a:solidFill>
                  <a:srgbClr val="000C7D"/>
                </a:solidFill>
                <a:latin typeface="ADLaM Display"/>
                <a:ea typeface="ADLaM Display"/>
                <a:cs typeface="ADLaM Display"/>
                <a:sym typeface="ADLaM Display"/>
              </a:rPr>
              <a:t>Customer data such as memberships, purchases, loyalty apps etc.</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3288897" y="1613948"/>
            <a:ext cx="11710205" cy="7758011"/>
          </a:xfrm>
          <a:custGeom>
            <a:avLst/>
            <a:gdLst/>
            <a:ahLst/>
            <a:cxnLst/>
            <a:rect l="l" t="t" r="r" b="b"/>
            <a:pathLst>
              <a:path w="11710205" h="7758011">
                <a:moveTo>
                  <a:pt x="0" y="0"/>
                </a:moveTo>
                <a:lnTo>
                  <a:pt x="11710206" y="0"/>
                </a:lnTo>
                <a:lnTo>
                  <a:pt x="11710206" y="7758010"/>
                </a:lnTo>
                <a:lnTo>
                  <a:pt x="0" y="7758010"/>
                </a:lnTo>
                <a:lnTo>
                  <a:pt x="0" y="0"/>
                </a:lnTo>
                <a:close/>
              </a:path>
            </a:pathLst>
          </a:custGeom>
          <a:blipFill>
            <a:blip r:embed="rId3"/>
            <a:stretch>
              <a:fillRect/>
            </a:stretch>
          </a:blipFill>
        </p:spPr>
        <p:txBody>
          <a:bodyPr/>
          <a:lstStyle/>
          <a:p>
            <a:endParaRPr lang="en-GB"/>
          </a:p>
        </p:txBody>
      </p:sp>
      <p:sp>
        <p:nvSpPr>
          <p:cNvPr id="3" name="TextBox 3"/>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4" name="TextBox 4"/>
          <p:cNvSpPr txBox="1"/>
          <p:nvPr/>
        </p:nvSpPr>
        <p:spPr>
          <a:xfrm>
            <a:off x="657572" y="117662"/>
            <a:ext cx="16972856" cy="1226823"/>
          </a:xfrm>
          <a:prstGeom prst="rect">
            <a:avLst/>
          </a:prstGeom>
        </p:spPr>
        <p:txBody>
          <a:bodyPr lIns="0" tIns="0" rIns="0" bIns="0" rtlCol="0" anchor="t">
            <a:spAutoFit/>
          </a:bodyPr>
          <a:lstStyle/>
          <a:p>
            <a:pPr algn="ctr">
              <a:lnSpc>
                <a:spcPts val="10079"/>
              </a:lnSpc>
            </a:pPr>
            <a:r>
              <a:rPr lang="en-US" sz="7199">
                <a:solidFill>
                  <a:srgbClr val="000C7D"/>
                </a:solidFill>
                <a:latin typeface="ADLaM Display"/>
                <a:ea typeface="ADLaM Display"/>
                <a:cs typeface="ADLaM Display"/>
                <a:sym typeface="ADLaM Display"/>
              </a:rPr>
              <a:t>How do we measure the value of data?</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14650343" y="7124700"/>
            <a:ext cx="2995015" cy="2703001"/>
          </a:xfrm>
          <a:custGeom>
            <a:avLst/>
            <a:gdLst/>
            <a:ahLst/>
            <a:cxnLst/>
            <a:rect l="l" t="t" r="r" b="b"/>
            <a:pathLst>
              <a:path w="2995015" h="2703001">
                <a:moveTo>
                  <a:pt x="0" y="0"/>
                </a:moveTo>
                <a:lnTo>
                  <a:pt x="2995015" y="0"/>
                </a:lnTo>
                <a:lnTo>
                  <a:pt x="2995015" y="2703001"/>
                </a:lnTo>
                <a:lnTo>
                  <a:pt x="0" y="270300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3" name="TextBox 3"/>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4" name="TextBox 4"/>
          <p:cNvSpPr txBox="1"/>
          <p:nvPr/>
        </p:nvSpPr>
        <p:spPr>
          <a:xfrm>
            <a:off x="7086600" y="117662"/>
            <a:ext cx="3977630" cy="1226823"/>
          </a:xfrm>
          <a:prstGeom prst="rect">
            <a:avLst/>
          </a:prstGeom>
        </p:spPr>
        <p:txBody>
          <a:bodyPr wrap="square" lIns="0" tIns="0" rIns="0" bIns="0" rtlCol="0" anchor="t">
            <a:spAutoFit/>
          </a:bodyPr>
          <a:lstStyle/>
          <a:p>
            <a:pPr algn="ctr">
              <a:lnSpc>
                <a:spcPts val="10079"/>
              </a:lnSpc>
            </a:pPr>
            <a:r>
              <a:rPr lang="en-US" sz="7199" dirty="0">
                <a:solidFill>
                  <a:srgbClr val="000C7D"/>
                </a:solidFill>
                <a:latin typeface="ADLaM Display"/>
                <a:ea typeface="ADLaM Display"/>
                <a:cs typeface="ADLaM Display"/>
                <a:sym typeface="ADLaM Display"/>
              </a:rPr>
              <a:t>Quantity</a:t>
            </a:r>
          </a:p>
        </p:txBody>
      </p:sp>
      <p:sp>
        <p:nvSpPr>
          <p:cNvPr id="5" name="TextBox 5"/>
          <p:cNvSpPr txBox="1"/>
          <p:nvPr/>
        </p:nvSpPr>
        <p:spPr>
          <a:xfrm>
            <a:off x="0" y="1722955"/>
            <a:ext cx="18288000" cy="2105025"/>
          </a:xfrm>
          <a:prstGeom prst="rect">
            <a:avLst/>
          </a:prstGeom>
        </p:spPr>
        <p:txBody>
          <a:bodyPr lIns="0" tIns="0" rIns="0" bIns="0" rtlCol="0" anchor="t">
            <a:spAutoFit/>
          </a:bodyPr>
          <a:lstStyle/>
          <a:p>
            <a:pPr algn="ctr">
              <a:lnSpc>
                <a:spcPts val="8400"/>
              </a:lnSpc>
            </a:pPr>
            <a:r>
              <a:rPr lang="en-US" sz="6000">
                <a:solidFill>
                  <a:srgbClr val="000C7D"/>
                </a:solidFill>
                <a:latin typeface="ADLaM Display"/>
                <a:ea typeface="ADLaM Display"/>
                <a:cs typeface="ADLaM Display"/>
                <a:sym typeface="ADLaM Display"/>
              </a:rPr>
              <a:t>Is the quantity of data that has been gathered sufficient to reflect the wider population?</a:t>
            </a:r>
          </a:p>
        </p:txBody>
      </p:sp>
      <p:sp>
        <p:nvSpPr>
          <p:cNvPr id="6" name="TextBox 6"/>
          <p:cNvSpPr txBox="1"/>
          <p:nvPr/>
        </p:nvSpPr>
        <p:spPr>
          <a:xfrm>
            <a:off x="591671" y="5019675"/>
            <a:ext cx="17696329" cy="2105025"/>
          </a:xfrm>
          <a:prstGeom prst="rect">
            <a:avLst/>
          </a:prstGeom>
        </p:spPr>
        <p:txBody>
          <a:bodyPr lIns="0" tIns="0" rIns="0" bIns="0" rtlCol="0" anchor="t">
            <a:spAutoFit/>
          </a:bodyPr>
          <a:lstStyle/>
          <a:p>
            <a:pPr algn="ctr">
              <a:lnSpc>
                <a:spcPts val="8400"/>
              </a:lnSpc>
            </a:pPr>
            <a:r>
              <a:rPr lang="en-US" sz="6000">
                <a:solidFill>
                  <a:srgbClr val="000C7D"/>
                </a:solidFill>
                <a:latin typeface="ADLaM Display"/>
                <a:ea typeface="ADLaM Display"/>
                <a:cs typeface="ADLaM Display"/>
                <a:sym typeface="ADLaM Display"/>
              </a:rPr>
              <a:t>Is the quantity of data collected too small to make informed decisions from?</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15883425" y="2823560"/>
            <a:ext cx="2404575" cy="3510328"/>
          </a:xfrm>
          <a:custGeom>
            <a:avLst/>
            <a:gdLst/>
            <a:ahLst/>
            <a:cxnLst/>
            <a:rect l="l" t="t" r="r" b="b"/>
            <a:pathLst>
              <a:path w="2404575" h="3510328">
                <a:moveTo>
                  <a:pt x="0" y="0"/>
                </a:moveTo>
                <a:lnTo>
                  <a:pt x="2404575" y="0"/>
                </a:lnTo>
                <a:lnTo>
                  <a:pt x="2404575" y="3510327"/>
                </a:lnTo>
                <a:lnTo>
                  <a:pt x="0" y="3510327"/>
                </a:lnTo>
                <a:lnTo>
                  <a:pt x="0" y="0"/>
                </a:lnTo>
                <a:close/>
              </a:path>
            </a:pathLst>
          </a:custGeom>
          <a:blipFill>
            <a:blip r:embed="rId3"/>
            <a:stretch>
              <a:fillRect/>
            </a:stretch>
          </a:blipFill>
        </p:spPr>
        <p:txBody>
          <a:bodyPr/>
          <a:lstStyle/>
          <a:p>
            <a:endParaRPr lang="en-GB"/>
          </a:p>
        </p:txBody>
      </p:sp>
      <p:sp>
        <p:nvSpPr>
          <p:cNvPr id="3" name="TextBox 3"/>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4" name="TextBox 4"/>
          <p:cNvSpPr txBox="1"/>
          <p:nvPr/>
        </p:nvSpPr>
        <p:spPr>
          <a:xfrm>
            <a:off x="6324600" y="98612"/>
            <a:ext cx="5452269" cy="1368430"/>
          </a:xfrm>
          <a:prstGeom prst="rect">
            <a:avLst/>
          </a:prstGeom>
        </p:spPr>
        <p:txBody>
          <a:bodyPr wrap="square" lIns="0" tIns="0" rIns="0" bIns="0" rtlCol="0" anchor="t">
            <a:spAutoFit/>
          </a:bodyPr>
          <a:lstStyle/>
          <a:p>
            <a:pPr algn="ctr">
              <a:lnSpc>
                <a:spcPts val="11199"/>
              </a:lnSpc>
            </a:pPr>
            <a:r>
              <a:rPr lang="en-US" sz="7999" dirty="0">
                <a:solidFill>
                  <a:srgbClr val="000C7D"/>
                </a:solidFill>
                <a:latin typeface="ADLaM Display"/>
                <a:ea typeface="ADLaM Display"/>
                <a:cs typeface="ADLaM Display"/>
                <a:sym typeface="ADLaM Display"/>
              </a:rPr>
              <a:t>Timeframe</a:t>
            </a:r>
          </a:p>
        </p:txBody>
      </p:sp>
      <p:sp>
        <p:nvSpPr>
          <p:cNvPr id="5" name="TextBox 5"/>
          <p:cNvSpPr txBox="1"/>
          <p:nvPr/>
        </p:nvSpPr>
        <p:spPr>
          <a:xfrm>
            <a:off x="1" y="1833928"/>
            <a:ext cx="18085246" cy="991746"/>
          </a:xfrm>
          <a:prstGeom prst="rect">
            <a:avLst/>
          </a:prstGeom>
        </p:spPr>
        <p:txBody>
          <a:bodyPr wrap="square" lIns="0" tIns="0" rIns="0" bIns="0" rtlCol="0" anchor="t">
            <a:spAutoFit/>
          </a:bodyPr>
          <a:lstStyle/>
          <a:p>
            <a:pPr algn="ctr">
              <a:lnSpc>
                <a:spcPts val="8400"/>
              </a:lnSpc>
            </a:pPr>
            <a:r>
              <a:rPr lang="en-US" sz="6000" dirty="0">
                <a:solidFill>
                  <a:srgbClr val="000C7D"/>
                </a:solidFill>
                <a:latin typeface="ADLaM Display"/>
                <a:ea typeface="ADLaM Display"/>
                <a:cs typeface="ADLaM Display"/>
                <a:sym typeface="ADLaM Display"/>
              </a:rPr>
              <a:t>When was the data gathered and over how long?</a:t>
            </a:r>
          </a:p>
        </p:txBody>
      </p:sp>
      <p:sp>
        <p:nvSpPr>
          <p:cNvPr id="6" name="TextBox 6"/>
          <p:cNvSpPr txBox="1"/>
          <p:nvPr/>
        </p:nvSpPr>
        <p:spPr>
          <a:xfrm>
            <a:off x="3886200" y="3357928"/>
            <a:ext cx="10136783" cy="991746"/>
          </a:xfrm>
          <a:prstGeom prst="rect">
            <a:avLst/>
          </a:prstGeom>
        </p:spPr>
        <p:txBody>
          <a:bodyPr wrap="square" lIns="0" tIns="0" rIns="0" bIns="0" rtlCol="0" anchor="t">
            <a:spAutoFit/>
          </a:bodyPr>
          <a:lstStyle/>
          <a:p>
            <a:pPr algn="ctr">
              <a:lnSpc>
                <a:spcPts val="8400"/>
              </a:lnSpc>
            </a:pPr>
            <a:r>
              <a:rPr lang="en-US" sz="6000" dirty="0">
                <a:solidFill>
                  <a:srgbClr val="000C7D"/>
                </a:solidFill>
                <a:latin typeface="ADLaM Display"/>
                <a:ea typeface="ADLaM Display"/>
                <a:cs typeface="ADLaM Display"/>
                <a:sym typeface="ADLaM Display"/>
              </a:rPr>
              <a:t>Is the data recent or older?</a:t>
            </a:r>
          </a:p>
        </p:txBody>
      </p:sp>
      <p:sp>
        <p:nvSpPr>
          <p:cNvPr id="7" name="TextBox 7"/>
          <p:cNvSpPr txBox="1"/>
          <p:nvPr/>
        </p:nvSpPr>
        <p:spPr>
          <a:xfrm>
            <a:off x="0" y="4881928"/>
            <a:ext cx="17882493" cy="2105025"/>
          </a:xfrm>
          <a:prstGeom prst="rect">
            <a:avLst/>
          </a:prstGeom>
        </p:spPr>
        <p:txBody>
          <a:bodyPr lIns="0" tIns="0" rIns="0" bIns="0" rtlCol="0" anchor="t">
            <a:spAutoFit/>
          </a:bodyPr>
          <a:lstStyle/>
          <a:p>
            <a:pPr algn="ctr">
              <a:lnSpc>
                <a:spcPts val="8400"/>
              </a:lnSpc>
            </a:pPr>
            <a:r>
              <a:rPr lang="en-US" sz="6000">
                <a:solidFill>
                  <a:srgbClr val="000C7D"/>
                </a:solidFill>
                <a:latin typeface="ADLaM Display"/>
                <a:ea typeface="ADLaM Display"/>
                <a:cs typeface="ADLaM Display"/>
                <a:sym typeface="ADLaM Display"/>
              </a:rPr>
              <a:t>What is gathered over stable or unique circumstances?</a:t>
            </a:r>
          </a:p>
        </p:txBody>
      </p:sp>
      <p:sp>
        <p:nvSpPr>
          <p:cNvPr id="8" name="TextBox 8"/>
          <p:cNvSpPr txBox="1"/>
          <p:nvPr/>
        </p:nvSpPr>
        <p:spPr>
          <a:xfrm>
            <a:off x="974973" y="7334250"/>
            <a:ext cx="16338054" cy="1038225"/>
          </a:xfrm>
          <a:prstGeom prst="rect">
            <a:avLst/>
          </a:prstGeom>
        </p:spPr>
        <p:txBody>
          <a:bodyPr lIns="0" tIns="0" rIns="0" bIns="0" rtlCol="0" anchor="t">
            <a:spAutoFit/>
          </a:bodyPr>
          <a:lstStyle/>
          <a:p>
            <a:pPr algn="ctr">
              <a:lnSpc>
                <a:spcPts val="8400"/>
              </a:lnSpc>
            </a:pPr>
            <a:r>
              <a:rPr lang="en-US" sz="6000">
                <a:solidFill>
                  <a:srgbClr val="000C7D"/>
                </a:solidFill>
                <a:latin typeface="ADLaM Display"/>
                <a:ea typeface="ADLaM Display"/>
                <a:cs typeface="ADLaM Display"/>
                <a:sym typeface="ADLaM Display"/>
              </a:rPr>
              <a:t>Was there sufficient time to gather the data?</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15165586" y="4898651"/>
            <a:ext cx="1623476" cy="4114800"/>
          </a:xfrm>
          <a:custGeom>
            <a:avLst/>
            <a:gdLst/>
            <a:ahLst/>
            <a:cxnLst/>
            <a:rect l="l" t="t" r="r" b="b"/>
            <a:pathLst>
              <a:path w="1623476" h="4114800">
                <a:moveTo>
                  <a:pt x="0" y="0"/>
                </a:moveTo>
                <a:lnTo>
                  <a:pt x="1623476" y="0"/>
                </a:lnTo>
                <a:lnTo>
                  <a:pt x="1623476"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3" name="TextBox 3"/>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4" name="TextBox 4"/>
          <p:cNvSpPr txBox="1"/>
          <p:nvPr/>
        </p:nvSpPr>
        <p:spPr>
          <a:xfrm>
            <a:off x="6934201" y="98612"/>
            <a:ext cx="3860452" cy="1368430"/>
          </a:xfrm>
          <a:prstGeom prst="rect">
            <a:avLst/>
          </a:prstGeom>
        </p:spPr>
        <p:txBody>
          <a:bodyPr wrap="square" lIns="0" tIns="0" rIns="0" bIns="0" rtlCol="0" anchor="t">
            <a:spAutoFit/>
          </a:bodyPr>
          <a:lstStyle/>
          <a:p>
            <a:pPr algn="ctr">
              <a:lnSpc>
                <a:spcPts val="11199"/>
              </a:lnSpc>
            </a:pPr>
            <a:r>
              <a:rPr lang="en-US" sz="7999" dirty="0">
                <a:solidFill>
                  <a:srgbClr val="000C7D"/>
                </a:solidFill>
                <a:latin typeface="ADLaM Display"/>
                <a:ea typeface="ADLaM Display"/>
                <a:cs typeface="ADLaM Display"/>
                <a:sym typeface="ADLaM Display"/>
              </a:rPr>
              <a:t>Source</a:t>
            </a:r>
          </a:p>
        </p:txBody>
      </p:sp>
      <p:sp>
        <p:nvSpPr>
          <p:cNvPr id="5" name="TextBox 5"/>
          <p:cNvSpPr txBox="1"/>
          <p:nvPr/>
        </p:nvSpPr>
        <p:spPr>
          <a:xfrm>
            <a:off x="2819400" y="1833928"/>
            <a:ext cx="12346186" cy="991746"/>
          </a:xfrm>
          <a:prstGeom prst="rect">
            <a:avLst/>
          </a:prstGeom>
        </p:spPr>
        <p:txBody>
          <a:bodyPr wrap="square" lIns="0" tIns="0" rIns="0" bIns="0" rtlCol="0" anchor="t">
            <a:spAutoFit/>
          </a:bodyPr>
          <a:lstStyle/>
          <a:p>
            <a:pPr algn="ctr">
              <a:lnSpc>
                <a:spcPts val="8400"/>
              </a:lnSpc>
            </a:pPr>
            <a:r>
              <a:rPr lang="en-US" sz="6000" dirty="0">
                <a:solidFill>
                  <a:srgbClr val="000C7D"/>
                </a:solidFill>
                <a:latin typeface="ADLaM Display"/>
                <a:ea typeface="ADLaM Display"/>
                <a:cs typeface="ADLaM Display"/>
                <a:sym typeface="ADLaM Display"/>
              </a:rPr>
              <a:t>Is the source of the data reliable?</a:t>
            </a:r>
          </a:p>
        </p:txBody>
      </p:sp>
      <p:sp>
        <p:nvSpPr>
          <p:cNvPr id="6" name="TextBox 6"/>
          <p:cNvSpPr txBox="1"/>
          <p:nvPr/>
        </p:nvSpPr>
        <p:spPr>
          <a:xfrm>
            <a:off x="2075011" y="3357928"/>
            <a:ext cx="14137978" cy="1038225"/>
          </a:xfrm>
          <a:prstGeom prst="rect">
            <a:avLst/>
          </a:prstGeom>
        </p:spPr>
        <p:txBody>
          <a:bodyPr lIns="0" tIns="0" rIns="0" bIns="0" rtlCol="0" anchor="t">
            <a:spAutoFit/>
          </a:bodyPr>
          <a:lstStyle/>
          <a:p>
            <a:pPr algn="ctr">
              <a:lnSpc>
                <a:spcPts val="8400"/>
              </a:lnSpc>
            </a:pPr>
            <a:r>
              <a:rPr lang="en-US" sz="6000">
                <a:solidFill>
                  <a:srgbClr val="000C7D"/>
                </a:solidFill>
                <a:latin typeface="ADLaM Display"/>
                <a:ea typeface="ADLaM Display"/>
                <a:cs typeface="ADLaM Display"/>
                <a:sym typeface="ADLaM Display"/>
              </a:rPr>
              <a:t>Can we confirm it as primary research?</a:t>
            </a:r>
          </a:p>
        </p:txBody>
      </p:sp>
      <p:sp>
        <p:nvSpPr>
          <p:cNvPr id="7" name="TextBox 7"/>
          <p:cNvSpPr txBox="1"/>
          <p:nvPr/>
        </p:nvSpPr>
        <p:spPr>
          <a:xfrm>
            <a:off x="4038601" y="4881928"/>
            <a:ext cx="9574560" cy="991746"/>
          </a:xfrm>
          <a:prstGeom prst="rect">
            <a:avLst/>
          </a:prstGeom>
        </p:spPr>
        <p:txBody>
          <a:bodyPr wrap="square" lIns="0" tIns="0" rIns="0" bIns="0" rtlCol="0" anchor="t">
            <a:spAutoFit/>
          </a:bodyPr>
          <a:lstStyle/>
          <a:p>
            <a:pPr algn="ctr">
              <a:lnSpc>
                <a:spcPts val="8400"/>
              </a:lnSpc>
            </a:pPr>
            <a:r>
              <a:rPr lang="en-US" sz="6000" dirty="0">
                <a:solidFill>
                  <a:srgbClr val="000C7D"/>
                </a:solidFill>
                <a:latin typeface="ADLaM Display"/>
                <a:ea typeface="ADLaM Display"/>
                <a:cs typeface="ADLaM Display"/>
                <a:sym typeface="ADLaM Display"/>
              </a:rPr>
              <a:t>If secondary, is it trusted?</a:t>
            </a:r>
          </a:p>
        </p:txBody>
      </p:sp>
      <p:sp>
        <p:nvSpPr>
          <p:cNvPr id="8" name="TextBox 8"/>
          <p:cNvSpPr txBox="1"/>
          <p:nvPr/>
        </p:nvSpPr>
        <p:spPr>
          <a:xfrm>
            <a:off x="4915743" y="6832226"/>
            <a:ext cx="8563967" cy="1038225"/>
          </a:xfrm>
          <a:prstGeom prst="rect">
            <a:avLst/>
          </a:prstGeom>
        </p:spPr>
        <p:txBody>
          <a:bodyPr lIns="0" tIns="0" rIns="0" bIns="0" rtlCol="0" anchor="t">
            <a:spAutoFit/>
          </a:bodyPr>
          <a:lstStyle/>
          <a:p>
            <a:pPr algn="ctr">
              <a:lnSpc>
                <a:spcPts val="8400"/>
              </a:lnSpc>
            </a:pPr>
            <a:r>
              <a:rPr lang="en-US" sz="6000">
                <a:solidFill>
                  <a:srgbClr val="000C7D"/>
                </a:solidFill>
                <a:latin typeface="ADLaM Display"/>
                <a:ea typeface="ADLaM Display"/>
                <a:cs typeface="ADLaM Display"/>
                <a:sym typeface="ADLaM Display"/>
              </a:rPr>
              <a:t>Can we verify the data?</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7371407" y="6172200"/>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3" name="TextBox 3"/>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4" name="TextBox 4"/>
          <p:cNvSpPr txBox="1"/>
          <p:nvPr/>
        </p:nvSpPr>
        <p:spPr>
          <a:xfrm>
            <a:off x="6801794" y="98612"/>
            <a:ext cx="4326234" cy="1368430"/>
          </a:xfrm>
          <a:prstGeom prst="rect">
            <a:avLst/>
          </a:prstGeom>
        </p:spPr>
        <p:txBody>
          <a:bodyPr wrap="square" lIns="0" tIns="0" rIns="0" bIns="0" rtlCol="0" anchor="t">
            <a:spAutoFit/>
          </a:bodyPr>
          <a:lstStyle/>
          <a:p>
            <a:pPr algn="ctr">
              <a:lnSpc>
                <a:spcPts val="11199"/>
              </a:lnSpc>
            </a:pPr>
            <a:r>
              <a:rPr lang="en-US" sz="7999" dirty="0">
                <a:solidFill>
                  <a:srgbClr val="000C7D"/>
                </a:solidFill>
                <a:latin typeface="ADLaM Display"/>
                <a:ea typeface="ADLaM Display"/>
                <a:cs typeface="ADLaM Display"/>
                <a:sym typeface="ADLaM Display"/>
              </a:rPr>
              <a:t>Veracity</a:t>
            </a:r>
          </a:p>
        </p:txBody>
      </p:sp>
      <p:sp>
        <p:nvSpPr>
          <p:cNvPr id="5" name="TextBox 5"/>
          <p:cNvSpPr txBox="1"/>
          <p:nvPr/>
        </p:nvSpPr>
        <p:spPr>
          <a:xfrm>
            <a:off x="1143000" y="1833928"/>
            <a:ext cx="15606713" cy="991746"/>
          </a:xfrm>
          <a:prstGeom prst="rect">
            <a:avLst/>
          </a:prstGeom>
        </p:spPr>
        <p:txBody>
          <a:bodyPr wrap="square" lIns="0" tIns="0" rIns="0" bIns="0" rtlCol="0" anchor="t">
            <a:spAutoFit/>
          </a:bodyPr>
          <a:lstStyle/>
          <a:p>
            <a:pPr algn="ctr">
              <a:lnSpc>
                <a:spcPts val="8400"/>
              </a:lnSpc>
            </a:pPr>
            <a:r>
              <a:rPr lang="en-US" sz="6000" dirty="0">
                <a:solidFill>
                  <a:srgbClr val="000C7D"/>
                </a:solidFill>
                <a:latin typeface="ADLaM Display"/>
                <a:ea typeface="ADLaM Display"/>
                <a:cs typeface="ADLaM Display"/>
                <a:sym typeface="ADLaM Display"/>
              </a:rPr>
              <a:t>Is the data that’s been gathered accurate?</a:t>
            </a:r>
          </a:p>
        </p:txBody>
      </p:sp>
      <p:sp>
        <p:nvSpPr>
          <p:cNvPr id="6" name="TextBox 6"/>
          <p:cNvSpPr txBox="1"/>
          <p:nvPr/>
        </p:nvSpPr>
        <p:spPr>
          <a:xfrm>
            <a:off x="6324601" y="3357928"/>
            <a:ext cx="5161608" cy="991746"/>
          </a:xfrm>
          <a:prstGeom prst="rect">
            <a:avLst/>
          </a:prstGeom>
        </p:spPr>
        <p:txBody>
          <a:bodyPr wrap="square" lIns="0" tIns="0" rIns="0" bIns="0" rtlCol="0" anchor="t">
            <a:spAutoFit/>
          </a:bodyPr>
          <a:lstStyle/>
          <a:p>
            <a:pPr algn="ctr">
              <a:lnSpc>
                <a:spcPts val="8400"/>
              </a:lnSpc>
            </a:pPr>
            <a:r>
              <a:rPr lang="en-US" sz="6000" dirty="0">
                <a:solidFill>
                  <a:srgbClr val="000C7D"/>
                </a:solidFill>
                <a:latin typeface="ADLaM Display"/>
                <a:ea typeface="ADLaM Display"/>
                <a:cs typeface="ADLaM Display"/>
                <a:sym typeface="ADLaM Display"/>
              </a:rPr>
              <a:t>Is it truthful?</a:t>
            </a:r>
          </a:p>
        </p:txBody>
      </p:sp>
      <p:sp>
        <p:nvSpPr>
          <p:cNvPr id="7" name="TextBox 7"/>
          <p:cNvSpPr txBox="1"/>
          <p:nvPr/>
        </p:nvSpPr>
        <p:spPr>
          <a:xfrm>
            <a:off x="5638800" y="4881928"/>
            <a:ext cx="6406456" cy="991746"/>
          </a:xfrm>
          <a:prstGeom prst="rect">
            <a:avLst/>
          </a:prstGeom>
        </p:spPr>
        <p:txBody>
          <a:bodyPr wrap="square" lIns="0" tIns="0" rIns="0" bIns="0" rtlCol="0" anchor="t">
            <a:spAutoFit/>
          </a:bodyPr>
          <a:lstStyle/>
          <a:p>
            <a:pPr algn="ctr">
              <a:lnSpc>
                <a:spcPts val="8400"/>
              </a:lnSpc>
            </a:pPr>
            <a:r>
              <a:rPr lang="en-US" sz="6000" dirty="0">
                <a:solidFill>
                  <a:srgbClr val="000C7D"/>
                </a:solidFill>
                <a:latin typeface="ADLaM Display"/>
                <a:ea typeface="ADLaM Display"/>
                <a:cs typeface="ADLaM Display"/>
                <a:sym typeface="ADLaM Display"/>
              </a:rPr>
              <a:t>Is it trustworthy?</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1465751" y="1625035"/>
            <a:ext cx="15356499" cy="7735836"/>
          </a:xfrm>
          <a:custGeom>
            <a:avLst/>
            <a:gdLst/>
            <a:ahLst/>
            <a:cxnLst/>
            <a:rect l="l" t="t" r="r" b="b"/>
            <a:pathLst>
              <a:path w="15356499" h="7735836">
                <a:moveTo>
                  <a:pt x="0" y="0"/>
                </a:moveTo>
                <a:lnTo>
                  <a:pt x="15356498" y="0"/>
                </a:lnTo>
                <a:lnTo>
                  <a:pt x="15356498" y="7735836"/>
                </a:lnTo>
                <a:lnTo>
                  <a:pt x="0" y="7735836"/>
                </a:lnTo>
                <a:lnTo>
                  <a:pt x="0" y="0"/>
                </a:lnTo>
                <a:close/>
              </a:path>
            </a:pathLst>
          </a:custGeom>
          <a:blipFill>
            <a:blip r:embed="rId3"/>
            <a:stretch>
              <a:fillRect/>
            </a:stretch>
          </a:blipFill>
        </p:spPr>
        <p:txBody>
          <a:bodyPr/>
          <a:lstStyle/>
          <a:p>
            <a:endParaRPr lang="en-GB"/>
          </a:p>
        </p:txBody>
      </p:sp>
      <p:sp>
        <p:nvSpPr>
          <p:cNvPr id="3" name="TextBox 3"/>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4" name="TextBox 4"/>
          <p:cNvSpPr txBox="1"/>
          <p:nvPr/>
        </p:nvSpPr>
        <p:spPr>
          <a:xfrm>
            <a:off x="5852864" y="98612"/>
            <a:ext cx="6582271" cy="1368430"/>
          </a:xfrm>
          <a:prstGeom prst="rect">
            <a:avLst/>
          </a:prstGeom>
        </p:spPr>
        <p:txBody>
          <a:bodyPr lIns="0" tIns="0" rIns="0" bIns="0" rtlCol="0" anchor="t">
            <a:spAutoFit/>
          </a:bodyPr>
          <a:lstStyle/>
          <a:p>
            <a:pPr algn="ctr">
              <a:lnSpc>
                <a:spcPts val="11199"/>
              </a:lnSpc>
            </a:pPr>
            <a:r>
              <a:rPr lang="en-US" sz="7999">
                <a:solidFill>
                  <a:srgbClr val="000C7D"/>
                </a:solidFill>
                <a:latin typeface="ADLaM Display"/>
                <a:ea typeface="ADLaM Display"/>
                <a:cs typeface="ADLaM Display"/>
                <a:sym typeface="ADLaM Display"/>
              </a:rPr>
              <a:t>Further Value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7081444" y="5391150"/>
            <a:ext cx="4125113" cy="4114800"/>
          </a:xfrm>
          <a:custGeom>
            <a:avLst/>
            <a:gdLst/>
            <a:ahLst/>
            <a:cxnLst/>
            <a:rect l="l" t="t" r="r" b="b"/>
            <a:pathLst>
              <a:path w="4125113" h="4114800">
                <a:moveTo>
                  <a:pt x="0" y="0"/>
                </a:moveTo>
                <a:lnTo>
                  <a:pt x="4125112" y="0"/>
                </a:lnTo>
                <a:lnTo>
                  <a:pt x="4125112"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3" name="TextBox 3"/>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4" name="TextBox 4"/>
          <p:cNvSpPr txBox="1"/>
          <p:nvPr/>
        </p:nvSpPr>
        <p:spPr>
          <a:xfrm>
            <a:off x="3733800" y="-152400"/>
            <a:ext cx="10705653" cy="1401451"/>
          </a:xfrm>
          <a:prstGeom prst="rect">
            <a:avLst/>
          </a:prstGeom>
        </p:spPr>
        <p:txBody>
          <a:bodyPr wrap="square" lIns="0" tIns="0" rIns="0" bIns="0" rtlCol="0" anchor="t">
            <a:spAutoFit/>
          </a:bodyPr>
          <a:lstStyle/>
          <a:p>
            <a:pPr algn="ctr">
              <a:lnSpc>
                <a:spcPts val="11479"/>
              </a:lnSpc>
            </a:pPr>
            <a:r>
              <a:rPr lang="en-US" sz="8199" dirty="0">
                <a:solidFill>
                  <a:srgbClr val="000C7D"/>
                </a:solidFill>
                <a:latin typeface="ADLaM Display"/>
                <a:ea typeface="ADLaM Display"/>
                <a:cs typeface="ADLaM Display"/>
                <a:sym typeface="ADLaM Display"/>
              </a:rPr>
              <a:t>Ethical data practices</a:t>
            </a:r>
          </a:p>
        </p:txBody>
      </p:sp>
      <p:sp>
        <p:nvSpPr>
          <p:cNvPr id="5" name="TextBox 5"/>
          <p:cNvSpPr txBox="1"/>
          <p:nvPr/>
        </p:nvSpPr>
        <p:spPr>
          <a:xfrm>
            <a:off x="0" y="1363977"/>
            <a:ext cx="18288000" cy="3779523"/>
          </a:xfrm>
          <a:prstGeom prst="rect">
            <a:avLst/>
          </a:prstGeom>
        </p:spPr>
        <p:txBody>
          <a:bodyPr lIns="0" tIns="0" rIns="0" bIns="0" rtlCol="0" anchor="t">
            <a:spAutoFit/>
          </a:bodyPr>
          <a:lstStyle/>
          <a:p>
            <a:pPr algn="ctr">
              <a:lnSpc>
                <a:spcPts val="10079"/>
              </a:lnSpc>
            </a:pPr>
            <a:r>
              <a:rPr lang="en-US" sz="7199">
                <a:solidFill>
                  <a:srgbClr val="000C7D"/>
                </a:solidFill>
                <a:latin typeface="ADLaM Display"/>
                <a:ea typeface="ADLaM Display"/>
                <a:cs typeface="ADLaM Display"/>
                <a:sym typeface="ADLaM Display"/>
              </a:rPr>
              <a:t>What legislation might be in place to ensure UK businesses adhere to ethical data practices?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2"/>
            <a:stretch>
              <a:fillRect/>
            </a:stretch>
          </a:blipFill>
        </p:spPr>
        <p:txBody>
          <a:bodyPr/>
          <a:lstStyle/>
          <a:p>
            <a:endParaRPr lang="en-GB"/>
          </a:p>
        </p:txBody>
      </p:sp>
      <p:sp>
        <p:nvSpPr>
          <p:cNvPr id="3" name="Freeform 3"/>
          <p:cNvSpPr/>
          <p:nvPr/>
        </p:nvSpPr>
        <p:spPr>
          <a:xfrm>
            <a:off x="1538196" y="1028700"/>
            <a:ext cx="15156566" cy="6289975"/>
          </a:xfrm>
          <a:custGeom>
            <a:avLst/>
            <a:gdLst/>
            <a:ahLst/>
            <a:cxnLst/>
            <a:rect l="l" t="t" r="r" b="b"/>
            <a:pathLst>
              <a:path w="15156566" h="6289975">
                <a:moveTo>
                  <a:pt x="0" y="0"/>
                </a:moveTo>
                <a:lnTo>
                  <a:pt x="15156567" y="0"/>
                </a:lnTo>
                <a:lnTo>
                  <a:pt x="15156567" y="6289975"/>
                </a:lnTo>
                <a:lnTo>
                  <a:pt x="0" y="6289975"/>
                </a:lnTo>
                <a:lnTo>
                  <a:pt x="0" y="0"/>
                </a:lnTo>
                <a:close/>
              </a:path>
            </a:pathLst>
          </a:custGeom>
          <a:blipFill>
            <a:blip r:embed="rId3"/>
            <a:stretch>
              <a:fillRect/>
            </a:stretch>
          </a:blipFill>
        </p:spPr>
        <p:txBody>
          <a:bodyPr/>
          <a:lstStyle/>
          <a:p>
            <a:endParaRPr lang="en-GB"/>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TextBox 2"/>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3" name="TextBox 3"/>
          <p:cNvSpPr txBox="1"/>
          <p:nvPr/>
        </p:nvSpPr>
        <p:spPr>
          <a:xfrm>
            <a:off x="1587650" y="296506"/>
            <a:ext cx="15063590" cy="762000"/>
          </a:xfrm>
          <a:prstGeom prst="rect">
            <a:avLst/>
          </a:prstGeom>
        </p:spPr>
        <p:txBody>
          <a:bodyPr wrap="square" lIns="0" tIns="0" rIns="0" bIns="0" rtlCol="0" anchor="t">
            <a:spAutoFit/>
          </a:bodyPr>
          <a:lstStyle/>
          <a:p>
            <a:pPr algn="ctr">
              <a:lnSpc>
                <a:spcPts val="6299"/>
              </a:lnSpc>
              <a:spcBef>
                <a:spcPct val="0"/>
              </a:spcBef>
            </a:pPr>
            <a:r>
              <a:rPr lang="en-US" sz="4500" dirty="0">
                <a:solidFill>
                  <a:srgbClr val="000C7D"/>
                </a:solidFill>
                <a:latin typeface="ADLaM Display"/>
                <a:ea typeface="ADLaM Display"/>
                <a:cs typeface="ADLaM Display"/>
                <a:sym typeface="ADLaM Display"/>
              </a:rPr>
              <a:t>Is the data collection necessary for the stated purpose?</a:t>
            </a:r>
          </a:p>
        </p:txBody>
      </p:sp>
      <p:sp>
        <p:nvSpPr>
          <p:cNvPr id="4" name="TextBox 4"/>
          <p:cNvSpPr txBox="1"/>
          <p:nvPr/>
        </p:nvSpPr>
        <p:spPr>
          <a:xfrm>
            <a:off x="3810000" y="1608962"/>
            <a:ext cx="11094237" cy="762000"/>
          </a:xfrm>
          <a:prstGeom prst="rect">
            <a:avLst/>
          </a:prstGeom>
        </p:spPr>
        <p:txBody>
          <a:bodyPr wrap="square" lIns="0" tIns="0" rIns="0" bIns="0" rtlCol="0" anchor="t">
            <a:spAutoFit/>
          </a:bodyPr>
          <a:lstStyle/>
          <a:p>
            <a:pPr algn="ctr">
              <a:lnSpc>
                <a:spcPts val="6299"/>
              </a:lnSpc>
              <a:spcBef>
                <a:spcPct val="0"/>
              </a:spcBef>
            </a:pPr>
            <a:r>
              <a:rPr lang="en-US" sz="4500" dirty="0">
                <a:solidFill>
                  <a:srgbClr val="000C7D"/>
                </a:solidFill>
                <a:latin typeface="ADLaM Display"/>
                <a:ea typeface="ADLaM Display"/>
                <a:cs typeface="ADLaM Display"/>
                <a:sym typeface="ADLaM Display"/>
              </a:rPr>
              <a:t>Is consent clear, specific, and revocable?</a:t>
            </a:r>
          </a:p>
        </p:txBody>
      </p:sp>
      <p:sp>
        <p:nvSpPr>
          <p:cNvPr id="5" name="TextBox 5"/>
          <p:cNvSpPr txBox="1"/>
          <p:nvPr/>
        </p:nvSpPr>
        <p:spPr>
          <a:xfrm>
            <a:off x="1457326" y="4245519"/>
            <a:ext cx="15171292" cy="762000"/>
          </a:xfrm>
          <a:prstGeom prst="rect">
            <a:avLst/>
          </a:prstGeom>
        </p:spPr>
        <p:txBody>
          <a:bodyPr wrap="square" lIns="0" tIns="0" rIns="0" bIns="0" rtlCol="0" anchor="t">
            <a:spAutoFit/>
          </a:bodyPr>
          <a:lstStyle/>
          <a:p>
            <a:pPr algn="ctr">
              <a:lnSpc>
                <a:spcPts val="6299"/>
              </a:lnSpc>
              <a:spcBef>
                <a:spcPct val="0"/>
              </a:spcBef>
            </a:pPr>
            <a:r>
              <a:rPr lang="en-US" sz="4500" dirty="0">
                <a:solidFill>
                  <a:srgbClr val="000C7D"/>
                </a:solidFill>
                <a:latin typeface="ADLaM Display"/>
                <a:ea typeface="ADLaM Display"/>
                <a:cs typeface="ADLaM Display"/>
                <a:sym typeface="ADLaM Display"/>
              </a:rPr>
              <a:t>Is the data stored securely and only as long as needed?</a:t>
            </a:r>
          </a:p>
        </p:txBody>
      </p:sp>
      <p:sp>
        <p:nvSpPr>
          <p:cNvPr id="6" name="TextBox 6"/>
          <p:cNvSpPr txBox="1"/>
          <p:nvPr/>
        </p:nvSpPr>
        <p:spPr>
          <a:xfrm>
            <a:off x="1915957" y="2902494"/>
            <a:ext cx="15063590" cy="762000"/>
          </a:xfrm>
          <a:prstGeom prst="rect">
            <a:avLst/>
          </a:prstGeom>
        </p:spPr>
        <p:txBody>
          <a:bodyPr lIns="0" tIns="0" rIns="0" bIns="0" rtlCol="0" anchor="t">
            <a:spAutoFit/>
          </a:bodyPr>
          <a:lstStyle/>
          <a:p>
            <a:pPr algn="ctr">
              <a:lnSpc>
                <a:spcPts val="6299"/>
              </a:lnSpc>
              <a:spcBef>
                <a:spcPct val="0"/>
              </a:spcBef>
            </a:pPr>
            <a:r>
              <a:rPr lang="en-US" sz="4500">
                <a:solidFill>
                  <a:srgbClr val="000C7D"/>
                </a:solidFill>
                <a:latin typeface="ADLaM Display"/>
                <a:ea typeface="ADLaM Display"/>
                <a:cs typeface="ADLaM Display"/>
                <a:sym typeface="ADLaM Display"/>
              </a:rPr>
              <a:t>Who else will see this data (vendors, partners, buyers)?</a:t>
            </a:r>
          </a:p>
        </p:txBody>
      </p:sp>
      <p:sp>
        <p:nvSpPr>
          <p:cNvPr id="7" name="TextBox 7"/>
          <p:cNvSpPr txBox="1"/>
          <p:nvPr/>
        </p:nvSpPr>
        <p:spPr>
          <a:xfrm>
            <a:off x="-285750" y="5739403"/>
            <a:ext cx="18573750" cy="1562100"/>
          </a:xfrm>
          <a:prstGeom prst="rect">
            <a:avLst/>
          </a:prstGeom>
        </p:spPr>
        <p:txBody>
          <a:bodyPr wrap="square" lIns="0" tIns="0" rIns="0" bIns="0" rtlCol="0" anchor="t">
            <a:spAutoFit/>
          </a:bodyPr>
          <a:lstStyle/>
          <a:p>
            <a:pPr algn="ctr">
              <a:lnSpc>
                <a:spcPts val="6299"/>
              </a:lnSpc>
              <a:spcBef>
                <a:spcPct val="0"/>
              </a:spcBef>
            </a:pPr>
            <a:r>
              <a:rPr lang="en-US" sz="4500" dirty="0">
                <a:solidFill>
                  <a:srgbClr val="000C7D"/>
                </a:solidFill>
                <a:latin typeface="ADLaM Display"/>
                <a:ea typeface="ADLaM Display"/>
                <a:cs typeface="ADLaM Display"/>
                <a:sym typeface="ADLaM Display"/>
              </a:rPr>
              <a:t>Could this use cause harm or unequal outcomes for particular groups?</a:t>
            </a:r>
          </a:p>
        </p:txBody>
      </p:sp>
      <p:sp>
        <p:nvSpPr>
          <p:cNvPr id="8" name="TextBox 8"/>
          <p:cNvSpPr txBox="1"/>
          <p:nvPr/>
        </p:nvSpPr>
        <p:spPr>
          <a:xfrm>
            <a:off x="0" y="7834903"/>
            <a:ext cx="18288000" cy="1562100"/>
          </a:xfrm>
          <a:prstGeom prst="rect">
            <a:avLst/>
          </a:prstGeom>
        </p:spPr>
        <p:txBody>
          <a:bodyPr lIns="0" tIns="0" rIns="0" bIns="0" rtlCol="0" anchor="t">
            <a:spAutoFit/>
          </a:bodyPr>
          <a:lstStyle/>
          <a:p>
            <a:pPr algn="ctr">
              <a:lnSpc>
                <a:spcPts val="6299"/>
              </a:lnSpc>
              <a:spcBef>
                <a:spcPct val="0"/>
              </a:spcBef>
            </a:pPr>
            <a:r>
              <a:rPr lang="en-US" sz="4500">
                <a:solidFill>
                  <a:srgbClr val="000C7D"/>
                </a:solidFill>
                <a:latin typeface="ADLaM Display"/>
                <a:ea typeface="ADLaM Display"/>
                <a:cs typeface="ADLaM Display"/>
                <a:sym typeface="ADLaM Display"/>
              </a:rPr>
              <a:t>Are there documented policies, audits, and a named person responsible?</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577932" y="1996888"/>
            <a:ext cx="17132136" cy="7559555"/>
          </a:xfrm>
          <a:custGeom>
            <a:avLst/>
            <a:gdLst/>
            <a:ahLst/>
            <a:cxnLst/>
            <a:rect l="l" t="t" r="r" b="b"/>
            <a:pathLst>
              <a:path w="17132136" h="7559555">
                <a:moveTo>
                  <a:pt x="0" y="0"/>
                </a:moveTo>
                <a:lnTo>
                  <a:pt x="17132136" y="0"/>
                </a:lnTo>
                <a:lnTo>
                  <a:pt x="17132136" y="7559555"/>
                </a:lnTo>
                <a:lnTo>
                  <a:pt x="0" y="7559555"/>
                </a:lnTo>
                <a:lnTo>
                  <a:pt x="0" y="0"/>
                </a:lnTo>
                <a:close/>
              </a:path>
            </a:pathLst>
          </a:custGeom>
          <a:blipFill>
            <a:blip r:embed="rId3"/>
            <a:stretch>
              <a:fillRect/>
            </a:stretch>
          </a:blipFill>
        </p:spPr>
        <p:txBody>
          <a:bodyPr/>
          <a:lstStyle/>
          <a:p>
            <a:endParaRPr lang="en-GB"/>
          </a:p>
        </p:txBody>
      </p:sp>
      <p:sp>
        <p:nvSpPr>
          <p:cNvPr id="3" name="TextBox 3"/>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4" name="TextBox 4"/>
          <p:cNvSpPr txBox="1"/>
          <p:nvPr/>
        </p:nvSpPr>
        <p:spPr>
          <a:xfrm>
            <a:off x="3838773" y="348613"/>
            <a:ext cx="10610454" cy="1226823"/>
          </a:xfrm>
          <a:prstGeom prst="rect">
            <a:avLst/>
          </a:prstGeom>
        </p:spPr>
        <p:txBody>
          <a:bodyPr lIns="0" tIns="0" rIns="0" bIns="0" rtlCol="0" anchor="t">
            <a:spAutoFit/>
          </a:bodyPr>
          <a:lstStyle/>
          <a:p>
            <a:pPr algn="ctr">
              <a:lnSpc>
                <a:spcPts val="10079"/>
              </a:lnSpc>
            </a:pPr>
            <a:r>
              <a:rPr lang="en-US" sz="7199">
                <a:solidFill>
                  <a:srgbClr val="000C7D"/>
                </a:solidFill>
                <a:latin typeface="ADLaM Display"/>
                <a:ea typeface="ADLaM Display"/>
                <a:cs typeface="ADLaM Display"/>
                <a:sym typeface="ADLaM Display"/>
              </a:rPr>
              <a:t>When does it go wrong?</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TextBox 2"/>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3" name="TextBox 3"/>
          <p:cNvSpPr txBox="1"/>
          <p:nvPr/>
        </p:nvSpPr>
        <p:spPr>
          <a:xfrm>
            <a:off x="2590800" y="-198123"/>
            <a:ext cx="13020526" cy="1226823"/>
          </a:xfrm>
          <a:prstGeom prst="rect">
            <a:avLst/>
          </a:prstGeom>
        </p:spPr>
        <p:txBody>
          <a:bodyPr wrap="square" lIns="0" tIns="0" rIns="0" bIns="0" rtlCol="0" anchor="t">
            <a:spAutoFit/>
          </a:bodyPr>
          <a:lstStyle/>
          <a:p>
            <a:pPr algn="ctr">
              <a:lnSpc>
                <a:spcPts val="10079"/>
              </a:lnSpc>
            </a:pPr>
            <a:r>
              <a:rPr lang="en-US" sz="7199" dirty="0" err="1">
                <a:solidFill>
                  <a:srgbClr val="000C7D"/>
                </a:solidFill>
                <a:latin typeface="ADLaM Display"/>
                <a:ea typeface="ADLaM Display"/>
                <a:cs typeface="ADLaM Display"/>
                <a:sym typeface="ADLaM Display"/>
              </a:rPr>
              <a:t>Tiktok</a:t>
            </a:r>
            <a:r>
              <a:rPr lang="en-US" sz="7199" dirty="0">
                <a:solidFill>
                  <a:srgbClr val="000C7D"/>
                </a:solidFill>
                <a:latin typeface="ADLaM Display"/>
                <a:ea typeface="ADLaM Display"/>
                <a:cs typeface="ADLaM Display"/>
                <a:sym typeface="ADLaM Display"/>
              </a:rPr>
              <a:t> research - Activity 2 /3</a:t>
            </a:r>
          </a:p>
        </p:txBody>
      </p:sp>
      <p:sp>
        <p:nvSpPr>
          <p:cNvPr id="4" name="TextBox 4"/>
          <p:cNvSpPr txBox="1"/>
          <p:nvPr/>
        </p:nvSpPr>
        <p:spPr>
          <a:xfrm>
            <a:off x="0" y="1231901"/>
            <a:ext cx="18288000" cy="8026399"/>
          </a:xfrm>
          <a:prstGeom prst="rect">
            <a:avLst/>
          </a:prstGeom>
        </p:spPr>
        <p:txBody>
          <a:bodyPr lIns="0" tIns="0" rIns="0" bIns="0" rtlCol="0" anchor="t">
            <a:spAutoFit/>
          </a:bodyPr>
          <a:lstStyle/>
          <a:p>
            <a:pPr algn="ctr">
              <a:lnSpc>
                <a:spcPts val="4900"/>
              </a:lnSpc>
              <a:spcBef>
                <a:spcPct val="0"/>
              </a:spcBef>
            </a:pPr>
            <a:r>
              <a:rPr lang="en-US" sz="3500">
                <a:solidFill>
                  <a:srgbClr val="000C7D"/>
                </a:solidFill>
                <a:latin typeface="ADLaM Display"/>
                <a:ea typeface="ADLaM Display"/>
                <a:cs typeface="ADLaM Display"/>
                <a:sym typeface="ADLaM Display"/>
              </a:rPr>
              <a:t>TikTok is one of the most popular social media apps in the world.</a:t>
            </a:r>
          </a:p>
          <a:p>
            <a:pPr algn="ctr">
              <a:lnSpc>
                <a:spcPts val="4900"/>
              </a:lnSpc>
              <a:spcBef>
                <a:spcPct val="0"/>
              </a:spcBef>
            </a:pPr>
            <a:endParaRPr lang="en-US" sz="3500">
              <a:solidFill>
                <a:srgbClr val="000C7D"/>
              </a:solidFill>
              <a:latin typeface="ADLaM Display"/>
              <a:ea typeface="ADLaM Display"/>
              <a:cs typeface="ADLaM Display"/>
              <a:sym typeface="ADLaM Display"/>
            </a:endParaRPr>
          </a:p>
          <a:p>
            <a:pPr algn="ctr">
              <a:lnSpc>
                <a:spcPts val="4900"/>
              </a:lnSpc>
              <a:spcBef>
                <a:spcPct val="0"/>
              </a:spcBef>
            </a:pPr>
            <a:r>
              <a:rPr lang="en-US" sz="3500">
                <a:solidFill>
                  <a:srgbClr val="000C7D"/>
                </a:solidFill>
                <a:latin typeface="ADLaM Display"/>
                <a:ea typeface="ADLaM Display"/>
                <a:cs typeface="ADLaM Display"/>
                <a:sym typeface="ADLaM Display"/>
              </a:rPr>
              <a:t> Like many apps, it collects data such as your likes, watch history, and device information.</a:t>
            </a:r>
          </a:p>
          <a:p>
            <a:pPr algn="ctr">
              <a:lnSpc>
                <a:spcPts val="4900"/>
              </a:lnSpc>
              <a:spcBef>
                <a:spcPct val="0"/>
              </a:spcBef>
            </a:pPr>
            <a:endParaRPr lang="en-US" sz="3500">
              <a:solidFill>
                <a:srgbClr val="000C7D"/>
              </a:solidFill>
              <a:latin typeface="ADLaM Display"/>
              <a:ea typeface="ADLaM Display"/>
              <a:cs typeface="ADLaM Display"/>
              <a:sym typeface="ADLaM Display"/>
            </a:endParaRPr>
          </a:p>
          <a:p>
            <a:pPr algn="ctr">
              <a:lnSpc>
                <a:spcPts val="4900"/>
              </a:lnSpc>
              <a:spcBef>
                <a:spcPct val="0"/>
              </a:spcBef>
            </a:pPr>
            <a:r>
              <a:rPr lang="en-US" sz="3500">
                <a:solidFill>
                  <a:srgbClr val="000C7D"/>
                </a:solidFill>
                <a:latin typeface="ADLaM Display"/>
                <a:ea typeface="ADLaM Display"/>
                <a:cs typeface="ADLaM Display"/>
                <a:sym typeface="ADLaM Display"/>
              </a:rPr>
              <a:t> TikTok says it uses this data to make your feed more personal, show relevant ads, and keep users safe.</a:t>
            </a:r>
          </a:p>
          <a:p>
            <a:pPr algn="ctr">
              <a:lnSpc>
                <a:spcPts val="4900"/>
              </a:lnSpc>
              <a:spcBef>
                <a:spcPct val="0"/>
              </a:spcBef>
            </a:pPr>
            <a:endParaRPr lang="en-US" sz="3500">
              <a:solidFill>
                <a:srgbClr val="000C7D"/>
              </a:solidFill>
              <a:latin typeface="ADLaM Display"/>
              <a:ea typeface="ADLaM Display"/>
              <a:cs typeface="ADLaM Display"/>
              <a:sym typeface="ADLaM Display"/>
            </a:endParaRPr>
          </a:p>
          <a:p>
            <a:pPr algn="ctr">
              <a:lnSpc>
                <a:spcPts val="4900"/>
              </a:lnSpc>
              <a:spcBef>
                <a:spcPct val="0"/>
              </a:spcBef>
            </a:pPr>
            <a:r>
              <a:rPr lang="en-US" sz="3500">
                <a:solidFill>
                  <a:srgbClr val="000C7D"/>
                </a:solidFill>
                <a:latin typeface="ADLaM Display"/>
                <a:ea typeface="ADLaM Display"/>
                <a:cs typeface="ADLaM Display"/>
                <a:sym typeface="ADLaM Display"/>
              </a:rPr>
              <a:t> However, some experts and governments have raised concerns about where the data is stored, who can access it, and how clearly TikTok explains its privacy settings.</a:t>
            </a:r>
          </a:p>
          <a:p>
            <a:pPr algn="ctr">
              <a:lnSpc>
                <a:spcPts val="4900"/>
              </a:lnSpc>
              <a:spcBef>
                <a:spcPct val="0"/>
              </a:spcBef>
            </a:pPr>
            <a:endParaRPr lang="en-US" sz="3500">
              <a:solidFill>
                <a:srgbClr val="000C7D"/>
              </a:solidFill>
              <a:latin typeface="ADLaM Display"/>
              <a:ea typeface="ADLaM Display"/>
              <a:cs typeface="ADLaM Display"/>
              <a:sym typeface="ADLaM Display"/>
            </a:endParaRPr>
          </a:p>
          <a:p>
            <a:pPr algn="ctr">
              <a:lnSpc>
                <a:spcPts val="4900"/>
              </a:lnSpc>
              <a:spcBef>
                <a:spcPct val="0"/>
              </a:spcBef>
            </a:pPr>
            <a:r>
              <a:rPr lang="en-US" sz="3500">
                <a:solidFill>
                  <a:srgbClr val="000C7D"/>
                </a:solidFill>
                <a:latin typeface="ADLaM Display"/>
                <a:ea typeface="ADLaM Display"/>
                <a:cs typeface="ADLaM Display"/>
                <a:sym typeface="ADLaM Display"/>
              </a:rPr>
              <a:t> The goal of this activity is to understand how data like this is used — and how you can make informed decisions online.</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TextBox 2"/>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3" name="TextBox 3"/>
          <p:cNvSpPr txBox="1"/>
          <p:nvPr/>
        </p:nvSpPr>
        <p:spPr>
          <a:xfrm>
            <a:off x="7632005" y="-133350"/>
            <a:ext cx="3023989" cy="1226823"/>
          </a:xfrm>
          <a:prstGeom prst="rect">
            <a:avLst/>
          </a:prstGeom>
        </p:spPr>
        <p:txBody>
          <a:bodyPr lIns="0" tIns="0" rIns="0" bIns="0" rtlCol="0" anchor="t">
            <a:spAutoFit/>
          </a:bodyPr>
          <a:lstStyle/>
          <a:p>
            <a:pPr algn="ctr">
              <a:lnSpc>
                <a:spcPts val="10079"/>
              </a:lnSpc>
            </a:pPr>
            <a:r>
              <a:rPr lang="en-US" sz="7199">
                <a:solidFill>
                  <a:srgbClr val="000C7D"/>
                </a:solidFill>
                <a:latin typeface="ADLaM Display"/>
                <a:ea typeface="ADLaM Display"/>
                <a:cs typeface="ADLaM Display"/>
                <a:sym typeface="ADLaM Display"/>
              </a:rPr>
              <a:t>Tinker </a:t>
            </a:r>
          </a:p>
        </p:txBody>
      </p:sp>
      <p:sp>
        <p:nvSpPr>
          <p:cNvPr id="4" name="TextBox 4"/>
          <p:cNvSpPr txBox="1"/>
          <p:nvPr/>
        </p:nvSpPr>
        <p:spPr>
          <a:xfrm>
            <a:off x="0" y="3656871"/>
            <a:ext cx="18288000" cy="2105025"/>
          </a:xfrm>
          <a:prstGeom prst="rect">
            <a:avLst/>
          </a:prstGeom>
        </p:spPr>
        <p:txBody>
          <a:bodyPr lIns="0" tIns="0" rIns="0" bIns="0" rtlCol="0" anchor="t">
            <a:spAutoFit/>
          </a:bodyPr>
          <a:lstStyle/>
          <a:p>
            <a:pPr algn="ctr">
              <a:lnSpc>
                <a:spcPts val="8400"/>
              </a:lnSpc>
            </a:pPr>
            <a:r>
              <a:rPr lang="en-US" sz="6000">
                <a:solidFill>
                  <a:srgbClr val="000C7D"/>
                </a:solidFill>
                <a:latin typeface="ADLaM Display"/>
                <a:ea typeface="ADLaM Display"/>
                <a:cs typeface="ADLaM Display"/>
                <a:sym typeface="ADLaM Display"/>
              </a:rPr>
              <a:t>Identify what options exists i.e. data downloads, personalisation</a:t>
            </a:r>
          </a:p>
        </p:txBody>
      </p:sp>
      <p:sp>
        <p:nvSpPr>
          <p:cNvPr id="5" name="TextBox 5"/>
          <p:cNvSpPr txBox="1"/>
          <p:nvPr/>
        </p:nvSpPr>
        <p:spPr>
          <a:xfrm>
            <a:off x="806824" y="1323246"/>
            <a:ext cx="17481176" cy="2105025"/>
          </a:xfrm>
          <a:prstGeom prst="rect">
            <a:avLst/>
          </a:prstGeom>
        </p:spPr>
        <p:txBody>
          <a:bodyPr lIns="0" tIns="0" rIns="0" bIns="0" rtlCol="0" anchor="t">
            <a:spAutoFit/>
          </a:bodyPr>
          <a:lstStyle/>
          <a:p>
            <a:pPr algn="ctr">
              <a:lnSpc>
                <a:spcPts val="8400"/>
              </a:lnSpc>
            </a:pPr>
            <a:r>
              <a:rPr lang="en-US" sz="6000">
                <a:solidFill>
                  <a:srgbClr val="000C7D"/>
                </a:solidFill>
                <a:latin typeface="ADLaM Display"/>
                <a:ea typeface="ADLaM Display"/>
                <a:cs typeface="ADLaM Display"/>
                <a:sym typeface="ADLaM Display"/>
              </a:rPr>
              <a:t>Open an app on your phone, and find the privacy and safety settings</a:t>
            </a:r>
          </a:p>
        </p:txBody>
      </p:sp>
      <p:sp>
        <p:nvSpPr>
          <p:cNvPr id="6" name="TextBox 6"/>
          <p:cNvSpPr txBox="1"/>
          <p:nvPr/>
        </p:nvSpPr>
        <p:spPr>
          <a:xfrm>
            <a:off x="895697" y="6498683"/>
            <a:ext cx="16496606" cy="1038225"/>
          </a:xfrm>
          <a:prstGeom prst="rect">
            <a:avLst/>
          </a:prstGeom>
        </p:spPr>
        <p:txBody>
          <a:bodyPr lIns="0" tIns="0" rIns="0" bIns="0" rtlCol="0" anchor="t">
            <a:spAutoFit/>
          </a:bodyPr>
          <a:lstStyle/>
          <a:p>
            <a:pPr algn="ctr">
              <a:lnSpc>
                <a:spcPts val="8400"/>
              </a:lnSpc>
            </a:pPr>
            <a:r>
              <a:rPr lang="en-US" sz="6000">
                <a:solidFill>
                  <a:srgbClr val="000C7D"/>
                </a:solidFill>
                <a:latin typeface="ADLaM Display"/>
                <a:ea typeface="ADLaM Display"/>
                <a:cs typeface="ADLaM Display"/>
                <a:sym typeface="ADLaM Display"/>
              </a:rPr>
              <a:t>Note one </a:t>
            </a:r>
            <a:r>
              <a:rPr lang="en-US" sz="6000" u="sng">
                <a:solidFill>
                  <a:srgbClr val="000C7D"/>
                </a:solidFill>
                <a:latin typeface="ADLaM Display"/>
                <a:ea typeface="ADLaM Display"/>
                <a:cs typeface="ADLaM Display"/>
                <a:sym typeface="ADLaM Display"/>
              </a:rPr>
              <a:t>positive</a:t>
            </a:r>
            <a:r>
              <a:rPr lang="en-US" sz="6000">
                <a:solidFill>
                  <a:srgbClr val="000C7D"/>
                </a:solidFill>
                <a:latin typeface="ADLaM Display"/>
                <a:ea typeface="ADLaM Display"/>
                <a:cs typeface="ADLaM Display"/>
                <a:sym typeface="ADLaM Display"/>
              </a:rPr>
              <a:t> and one </a:t>
            </a:r>
            <a:r>
              <a:rPr lang="en-US" sz="6000" u="sng">
                <a:solidFill>
                  <a:srgbClr val="000C7D"/>
                </a:solidFill>
                <a:latin typeface="ADLaM Display"/>
                <a:ea typeface="ADLaM Display"/>
                <a:cs typeface="ADLaM Display"/>
                <a:sym typeface="ADLaM Display"/>
              </a:rPr>
              <a:t>improvement</a:t>
            </a:r>
            <a:r>
              <a:rPr lang="en-US" sz="6000">
                <a:solidFill>
                  <a:srgbClr val="000C7D"/>
                </a:solidFill>
                <a:latin typeface="ADLaM Display"/>
                <a:ea typeface="ADLaM Display"/>
                <a:cs typeface="ADLaM Display"/>
                <a:sym typeface="ADLaM Display"/>
              </a:rPr>
              <a:t> idea</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7489732" y="4037871"/>
            <a:ext cx="3980581" cy="5853796"/>
          </a:xfrm>
          <a:custGeom>
            <a:avLst/>
            <a:gdLst/>
            <a:ahLst/>
            <a:cxnLst/>
            <a:rect l="l" t="t" r="r" b="b"/>
            <a:pathLst>
              <a:path w="3980581" h="5853796">
                <a:moveTo>
                  <a:pt x="0" y="0"/>
                </a:moveTo>
                <a:lnTo>
                  <a:pt x="3980581" y="0"/>
                </a:lnTo>
                <a:lnTo>
                  <a:pt x="3980581" y="5853796"/>
                </a:lnTo>
                <a:lnTo>
                  <a:pt x="0" y="585379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3" name="TextBox 3"/>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4" name="TextBox 4"/>
          <p:cNvSpPr txBox="1"/>
          <p:nvPr/>
        </p:nvSpPr>
        <p:spPr>
          <a:xfrm>
            <a:off x="6924229" y="-133350"/>
            <a:ext cx="4439543" cy="1226823"/>
          </a:xfrm>
          <a:prstGeom prst="rect">
            <a:avLst/>
          </a:prstGeom>
        </p:spPr>
        <p:txBody>
          <a:bodyPr lIns="0" tIns="0" rIns="0" bIns="0" rtlCol="0" anchor="t">
            <a:spAutoFit/>
          </a:bodyPr>
          <a:lstStyle/>
          <a:p>
            <a:pPr algn="ctr">
              <a:lnSpc>
                <a:spcPts val="10079"/>
              </a:lnSpc>
            </a:pPr>
            <a:r>
              <a:rPr lang="en-US" sz="7199">
                <a:solidFill>
                  <a:srgbClr val="000C7D"/>
                </a:solidFill>
                <a:latin typeface="ADLaM Display"/>
                <a:ea typeface="ADLaM Display"/>
                <a:cs typeface="ADLaM Display"/>
                <a:sym typeface="ADLaM Display"/>
              </a:rPr>
              <a:t>Reflection</a:t>
            </a:r>
          </a:p>
        </p:txBody>
      </p:sp>
      <p:sp>
        <p:nvSpPr>
          <p:cNvPr id="5" name="TextBox 5"/>
          <p:cNvSpPr txBox="1"/>
          <p:nvPr/>
        </p:nvSpPr>
        <p:spPr>
          <a:xfrm>
            <a:off x="806824" y="1559469"/>
            <a:ext cx="17481176" cy="2105025"/>
          </a:xfrm>
          <a:prstGeom prst="rect">
            <a:avLst/>
          </a:prstGeom>
        </p:spPr>
        <p:txBody>
          <a:bodyPr lIns="0" tIns="0" rIns="0" bIns="0" rtlCol="0" anchor="t">
            <a:spAutoFit/>
          </a:bodyPr>
          <a:lstStyle/>
          <a:p>
            <a:pPr algn="ctr">
              <a:lnSpc>
                <a:spcPts val="8400"/>
              </a:lnSpc>
            </a:pPr>
            <a:r>
              <a:rPr lang="en-US" sz="6000">
                <a:solidFill>
                  <a:srgbClr val="000C7D"/>
                </a:solidFill>
                <a:latin typeface="ADLaM Display"/>
                <a:ea typeface="ADLaM Display"/>
                <a:cs typeface="ADLaM Display"/>
                <a:sym typeface="ADLaM Display"/>
              </a:rPr>
              <a:t>What surprised you the most about how businesses use data?</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2"/>
            <a:stretch>
              <a:fillRect/>
            </a:stretch>
          </a:blipFill>
        </p:spPr>
        <p:txBody>
          <a:bodyPr/>
          <a:lstStyle/>
          <a:p>
            <a:endParaRPr lang="en-GB"/>
          </a:p>
        </p:txBody>
      </p:sp>
      <p:sp>
        <p:nvSpPr>
          <p:cNvPr id="3" name="Freeform 3"/>
          <p:cNvSpPr/>
          <p:nvPr/>
        </p:nvSpPr>
        <p:spPr>
          <a:xfrm>
            <a:off x="14507719" y="7455489"/>
            <a:ext cx="2923632" cy="2426615"/>
          </a:xfrm>
          <a:custGeom>
            <a:avLst/>
            <a:gdLst/>
            <a:ahLst/>
            <a:cxnLst/>
            <a:rect l="l" t="t" r="r" b="b"/>
            <a:pathLst>
              <a:path w="2923632" h="2426615">
                <a:moveTo>
                  <a:pt x="0" y="0"/>
                </a:moveTo>
                <a:lnTo>
                  <a:pt x="2923633" y="0"/>
                </a:lnTo>
                <a:lnTo>
                  <a:pt x="2923633" y="2426615"/>
                </a:lnTo>
                <a:lnTo>
                  <a:pt x="0" y="242661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4" name="TextBox 4"/>
          <p:cNvSpPr txBox="1"/>
          <p:nvPr/>
        </p:nvSpPr>
        <p:spPr>
          <a:xfrm>
            <a:off x="4831010" y="404918"/>
            <a:ext cx="8625979" cy="2503173"/>
          </a:xfrm>
          <a:prstGeom prst="rect">
            <a:avLst/>
          </a:prstGeom>
        </p:spPr>
        <p:txBody>
          <a:bodyPr lIns="0" tIns="0" rIns="0" bIns="0" rtlCol="0" anchor="t">
            <a:spAutoFit/>
          </a:bodyPr>
          <a:lstStyle/>
          <a:p>
            <a:pPr algn="ctr">
              <a:lnSpc>
                <a:spcPts val="10079"/>
              </a:lnSpc>
            </a:pPr>
            <a:r>
              <a:rPr lang="en-US" sz="7199">
                <a:solidFill>
                  <a:srgbClr val="000C7D"/>
                </a:solidFill>
                <a:latin typeface="ADLaM Display"/>
                <a:ea typeface="ADLaM Display"/>
                <a:cs typeface="ADLaM Display"/>
                <a:sym typeface="ADLaM Display"/>
              </a:rPr>
              <a:t>Learning Objectives</a:t>
            </a:r>
          </a:p>
          <a:p>
            <a:pPr algn="ctr">
              <a:lnSpc>
                <a:spcPts val="10079"/>
              </a:lnSpc>
            </a:pPr>
            <a:endParaRPr lang="en-US" sz="7199">
              <a:solidFill>
                <a:srgbClr val="000C7D"/>
              </a:solidFill>
              <a:latin typeface="ADLaM Display"/>
              <a:ea typeface="ADLaM Display"/>
              <a:cs typeface="ADLaM Display"/>
              <a:sym typeface="ADLaM Display"/>
            </a:endParaRPr>
          </a:p>
        </p:txBody>
      </p:sp>
      <p:sp>
        <p:nvSpPr>
          <p:cNvPr id="5" name="TextBox 5"/>
          <p:cNvSpPr txBox="1"/>
          <p:nvPr/>
        </p:nvSpPr>
        <p:spPr>
          <a:xfrm>
            <a:off x="0" y="2000041"/>
            <a:ext cx="18288000" cy="1571625"/>
          </a:xfrm>
          <a:prstGeom prst="rect">
            <a:avLst/>
          </a:prstGeom>
        </p:spPr>
        <p:txBody>
          <a:bodyPr lIns="0" tIns="0" rIns="0" bIns="0" rtlCol="0" anchor="t">
            <a:spAutoFit/>
          </a:bodyPr>
          <a:lstStyle/>
          <a:p>
            <a:pPr algn="ctr">
              <a:lnSpc>
                <a:spcPts val="6300"/>
              </a:lnSpc>
            </a:pPr>
            <a:r>
              <a:rPr lang="en-US" sz="4500">
                <a:solidFill>
                  <a:srgbClr val="000C7D"/>
                </a:solidFill>
                <a:latin typeface="ADLaM Display"/>
                <a:ea typeface="ADLaM Display"/>
                <a:cs typeface="ADLaM Display"/>
                <a:sym typeface="ADLaM Display"/>
              </a:rPr>
              <a:t>-Define data, information and knowledge, and explain how they link together</a:t>
            </a:r>
          </a:p>
        </p:txBody>
      </p:sp>
      <p:sp>
        <p:nvSpPr>
          <p:cNvPr id="6" name="TextBox 6"/>
          <p:cNvSpPr txBox="1"/>
          <p:nvPr/>
        </p:nvSpPr>
        <p:spPr>
          <a:xfrm>
            <a:off x="300837" y="3837806"/>
            <a:ext cx="17130515" cy="771525"/>
          </a:xfrm>
          <a:prstGeom prst="rect">
            <a:avLst/>
          </a:prstGeom>
        </p:spPr>
        <p:txBody>
          <a:bodyPr lIns="0" tIns="0" rIns="0" bIns="0" rtlCol="0" anchor="t">
            <a:spAutoFit/>
          </a:bodyPr>
          <a:lstStyle/>
          <a:p>
            <a:pPr algn="ctr">
              <a:lnSpc>
                <a:spcPts val="6300"/>
              </a:lnSpc>
            </a:pPr>
            <a:r>
              <a:rPr lang="en-US" sz="4500">
                <a:solidFill>
                  <a:srgbClr val="000C7D"/>
                </a:solidFill>
                <a:latin typeface="ADLaM Display"/>
                <a:ea typeface="ADLaM Display"/>
                <a:cs typeface="ADLaM Display"/>
                <a:sym typeface="ADLaM Display"/>
              </a:rPr>
              <a:t>-Describe how data is generated by people and digital systems</a:t>
            </a:r>
          </a:p>
        </p:txBody>
      </p:sp>
      <p:sp>
        <p:nvSpPr>
          <p:cNvPr id="7" name="TextBox 7"/>
          <p:cNvSpPr txBox="1"/>
          <p:nvPr/>
        </p:nvSpPr>
        <p:spPr>
          <a:xfrm>
            <a:off x="0" y="5542781"/>
            <a:ext cx="18288000" cy="1571625"/>
          </a:xfrm>
          <a:prstGeom prst="rect">
            <a:avLst/>
          </a:prstGeom>
        </p:spPr>
        <p:txBody>
          <a:bodyPr lIns="0" tIns="0" rIns="0" bIns="0" rtlCol="0" anchor="t">
            <a:spAutoFit/>
          </a:bodyPr>
          <a:lstStyle/>
          <a:p>
            <a:pPr algn="ctr">
              <a:lnSpc>
                <a:spcPts val="6300"/>
              </a:lnSpc>
            </a:pPr>
            <a:r>
              <a:rPr lang="en-US" sz="4500">
                <a:solidFill>
                  <a:srgbClr val="000C7D"/>
                </a:solidFill>
                <a:latin typeface="ADLaM Display"/>
                <a:ea typeface="ADLaM Display"/>
                <a:cs typeface="ADLaM Display"/>
                <a:sym typeface="ADLaM Display"/>
              </a:rPr>
              <a:t>-Describe the ethics to consider when collecting data for business purposes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498290" y="788894"/>
            <a:ext cx="8148914" cy="8469406"/>
          </a:xfrm>
          <a:custGeom>
            <a:avLst/>
            <a:gdLst/>
            <a:ahLst/>
            <a:cxnLst/>
            <a:rect l="l" t="t" r="r" b="b"/>
            <a:pathLst>
              <a:path w="8148914" h="8469406">
                <a:moveTo>
                  <a:pt x="0" y="0"/>
                </a:moveTo>
                <a:lnTo>
                  <a:pt x="8148914" y="0"/>
                </a:lnTo>
                <a:lnTo>
                  <a:pt x="8148914" y="8469406"/>
                </a:lnTo>
                <a:lnTo>
                  <a:pt x="0" y="8469406"/>
                </a:lnTo>
                <a:lnTo>
                  <a:pt x="0" y="0"/>
                </a:lnTo>
                <a:close/>
              </a:path>
            </a:pathLst>
          </a:custGeom>
          <a:blipFill>
            <a:blip r:embed="rId2"/>
            <a:stretch>
              <a:fillRect r="-1783" b="-301"/>
            </a:stretch>
          </a:blipFill>
        </p:spPr>
        <p:txBody>
          <a:bodyPr/>
          <a:lstStyle/>
          <a:p>
            <a:endParaRPr lang="en-GB"/>
          </a:p>
        </p:txBody>
      </p:sp>
      <p:sp>
        <p:nvSpPr>
          <p:cNvPr id="3" name="Freeform 3"/>
          <p:cNvSpPr/>
          <p:nvPr/>
        </p:nvSpPr>
        <p:spPr>
          <a:xfrm>
            <a:off x="9144000" y="788894"/>
            <a:ext cx="8972555" cy="7725687"/>
          </a:xfrm>
          <a:custGeom>
            <a:avLst/>
            <a:gdLst/>
            <a:ahLst/>
            <a:cxnLst/>
            <a:rect l="l" t="t" r="r" b="b"/>
            <a:pathLst>
              <a:path w="8972555" h="7725687">
                <a:moveTo>
                  <a:pt x="0" y="0"/>
                </a:moveTo>
                <a:lnTo>
                  <a:pt x="8972555" y="0"/>
                </a:lnTo>
                <a:lnTo>
                  <a:pt x="8972555" y="7725687"/>
                </a:lnTo>
                <a:lnTo>
                  <a:pt x="0" y="7725687"/>
                </a:lnTo>
                <a:lnTo>
                  <a:pt x="0" y="0"/>
                </a:lnTo>
                <a:close/>
              </a:path>
            </a:pathLst>
          </a:custGeom>
          <a:blipFill>
            <a:blip r:embed="rId3"/>
            <a:stretch>
              <a:fillRect/>
            </a:stretch>
          </a:blipFill>
        </p:spPr>
        <p:txBody>
          <a:bodyPr/>
          <a:lstStyle/>
          <a:p>
            <a:endParaRPr lang="en-GB"/>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TextBox 3"/>
          <p:cNvSpPr txBox="1"/>
          <p:nvPr/>
        </p:nvSpPr>
        <p:spPr>
          <a:xfrm>
            <a:off x="0" y="904875"/>
            <a:ext cx="18288000" cy="7439025"/>
          </a:xfrm>
          <a:prstGeom prst="rect">
            <a:avLst/>
          </a:prstGeom>
        </p:spPr>
        <p:txBody>
          <a:bodyPr lIns="0" tIns="0" rIns="0" bIns="0" rtlCol="0" anchor="t">
            <a:spAutoFit/>
          </a:bodyPr>
          <a:lstStyle/>
          <a:p>
            <a:pPr algn="ctr">
              <a:lnSpc>
                <a:spcPts val="8400"/>
              </a:lnSpc>
              <a:spcBef>
                <a:spcPct val="0"/>
              </a:spcBef>
            </a:pPr>
            <a:r>
              <a:rPr lang="en-US" sz="6000">
                <a:solidFill>
                  <a:srgbClr val="000C7D"/>
                </a:solidFill>
                <a:latin typeface="ADLaM Display"/>
                <a:ea typeface="ADLaM Display"/>
                <a:cs typeface="ADLaM Display"/>
                <a:sym typeface="ADLaM Display"/>
              </a:rPr>
              <a:t>You’re Amazon’s AI recommendation system for the day.</a:t>
            </a:r>
          </a:p>
          <a:p>
            <a:pPr algn="ctr">
              <a:lnSpc>
                <a:spcPts val="8400"/>
              </a:lnSpc>
              <a:spcBef>
                <a:spcPct val="0"/>
              </a:spcBef>
            </a:pPr>
            <a:endParaRPr lang="en-US" sz="6000">
              <a:solidFill>
                <a:srgbClr val="000C7D"/>
              </a:solidFill>
              <a:latin typeface="ADLaM Display"/>
              <a:ea typeface="ADLaM Display"/>
              <a:cs typeface="ADLaM Display"/>
              <a:sym typeface="ADLaM Display"/>
            </a:endParaRPr>
          </a:p>
          <a:p>
            <a:pPr algn="ctr">
              <a:lnSpc>
                <a:spcPts val="8400"/>
              </a:lnSpc>
              <a:spcBef>
                <a:spcPct val="0"/>
              </a:spcBef>
            </a:pPr>
            <a:r>
              <a:rPr lang="en-US" sz="6000">
                <a:solidFill>
                  <a:srgbClr val="000C7D"/>
                </a:solidFill>
                <a:latin typeface="ADLaM Display"/>
                <a:ea typeface="ADLaM Display"/>
                <a:cs typeface="ADLaM Display"/>
                <a:sym typeface="ADLaM Display"/>
              </a:rPr>
              <a:t> A customer just bought a Nintendo Switch.</a:t>
            </a:r>
          </a:p>
          <a:p>
            <a:pPr algn="ctr">
              <a:lnSpc>
                <a:spcPts val="8400"/>
              </a:lnSpc>
              <a:spcBef>
                <a:spcPct val="0"/>
              </a:spcBef>
            </a:pPr>
            <a:endParaRPr lang="en-US" sz="6000">
              <a:solidFill>
                <a:srgbClr val="000C7D"/>
              </a:solidFill>
              <a:latin typeface="ADLaM Display"/>
              <a:ea typeface="ADLaM Display"/>
              <a:cs typeface="ADLaM Display"/>
              <a:sym typeface="ADLaM Display"/>
            </a:endParaRPr>
          </a:p>
          <a:p>
            <a:pPr algn="ctr">
              <a:lnSpc>
                <a:spcPts val="8400"/>
              </a:lnSpc>
              <a:spcBef>
                <a:spcPct val="0"/>
              </a:spcBef>
            </a:pPr>
            <a:r>
              <a:rPr lang="en-US" sz="6000">
                <a:solidFill>
                  <a:srgbClr val="000C7D"/>
                </a:solidFill>
                <a:latin typeface="ADLaM Display"/>
                <a:ea typeface="ADLaM Display"/>
                <a:cs typeface="ADLaM Display"/>
                <a:sym typeface="ADLaM Display"/>
              </a:rPr>
              <a:t> What three things might you recommend next — and why?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2"/>
            <a:stretch>
              <a:fillRect/>
            </a:stretch>
          </a:blipFill>
        </p:spPr>
        <p:txBody>
          <a:bodyPr/>
          <a:lstStyle/>
          <a:p>
            <a:endParaRPr lang="en-GB"/>
          </a:p>
        </p:txBody>
      </p:sp>
      <p:sp>
        <p:nvSpPr>
          <p:cNvPr id="3" name="Freeform 3"/>
          <p:cNvSpPr/>
          <p:nvPr/>
        </p:nvSpPr>
        <p:spPr>
          <a:xfrm>
            <a:off x="14507719" y="7455489"/>
            <a:ext cx="2923632" cy="2426615"/>
          </a:xfrm>
          <a:custGeom>
            <a:avLst/>
            <a:gdLst/>
            <a:ahLst/>
            <a:cxnLst/>
            <a:rect l="l" t="t" r="r" b="b"/>
            <a:pathLst>
              <a:path w="2923632" h="2426615">
                <a:moveTo>
                  <a:pt x="0" y="0"/>
                </a:moveTo>
                <a:lnTo>
                  <a:pt x="2923633" y="0"/>
                </a:lnTo>
                <a:lnTo>
                  <a:pt x="2923633" y="2426615"/>
                </a:lnTo>
                <a:lnTo>
                  <a:pt x="0" y="242661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4" name="TextBox 4"/>
          <p:cNvSpPr txBox="1"/>
          <p:nvPr/>
        </p:nvSpPr>
        <p:spPr>
          <a:xfrm>
            <a:off x="4831010" y="404918"/>
            <a:ext cx="8625979" cy="2503173"/>
          </a:xfrm>
          <a:prstGeom prst="rect">
            <a:avLst/>
          </a:prstGeom>
        </p:spPr>
        <p:txBody>
          <a:bodyPr lIns="0" tIns="0" rIns="0" bIns="0" rtlCol="0" anchor="t">
            <a:spAutoFit/>
          </a:bodyPr>
          <a:lstStyle/>
          <a:p>
            <a:pPr algn="ctr">
              <a:lnSpc>
                <a:spcPts val="10079"/>
              </a:lnSpc>
            </a:pPr>
            <a:r>
              <a:rPr lang="en-US" sz="7199">
                <a:solidFill>
                  <a:srgbClr val="000C7D"/>
                </a:solidFill>
                <a:latin typeface="ADLaM Display"/>
                <a:ea typeface="ADLaM Display"/>
                <a:cs typeface="ADLaM Display"/>
                <a:sym typeface="ADLaM Display"/>
              </a:rPr>
              <a:t>Learning Objectives</a:t>
            </a:r>
          </a:p>
          <a:p>
            <a:pPr algn="ctr">
              <a:lnSpc>
                <a:spcPts val="10079"/>
              </a:lnSpc>
            </a:pPr>
            <a:endParaRPr lang="en-US" sz="7199">
              <a:solidFill>
                <a:srgbClr val="000C7D"/>
              </a:solidFill>
              <a:latin typeface="ADLaM Display"/>
              <a:ea typeface="ADLaM Display"/>
              <a:cs typeface="ADLaM Display"/>
              <a:sym typeface="ADLaM Display"/>
            </a:endParaRPr>
          </a:p>
        </p:txBody>
      </p:sp>
      <p:sp>
        <p:nvSpPr>
          <p:cNvPr id="5" name="TextBox 5"/>
          <p:cNvSpPr txBox="1"/>
          <p:nvPr/>
        </p:nvSpPr>
        <p:spPr>
          <a:xfrm>
            <a:off x="0" y="2000041"/>
            <a:ext cx="18288000" cy="1571625"/>
          </a:xfrm>
          <a:prstGeom prst="rect">
            <a:avLst/>
          </a:prstGeom>
        </p:spPr>
        <p:txBody>
          <a:bodyPr lIns="0" tIns="0" rIns="0" bIns="0" rtlCol="0" anchor="t">
            <a:spAutoFit/>
          </a:bodyPr>
          <a:lstStyle/>
          <a:p>
            <a:pPr algn="ctr">
              <a:lnSpc>
                <a:spcPts val="6300"/>
              </a:lnSpc>
            </a:pPr>
            <a:r>
              <a:rPr lang="en-US" sz="4500">
                <a:solidFill>
                  <a:srgbClr val="000C7D"/>
                </a:solidFill>
                <a:latin typeface="ADLaM Display"/>
                <a:ea typeface="ADLaM Display"/>
                <a:cs typeface="ADLaM Display"/>
                <a:sym typeface="ADLaM Display"/>
              </a:rPr>
              <a:t>-Define data, information and knowledge, and explain how they link together</a:t>
            </a:r>
          </a:p>
        </p:txBody>
      </p:sp>
      <p:sp>
        <p:nvSpPr>
          <p:cNvPr id="6" name="TextBox 6"/>
          <p:cNvSpPr txBox="1"/>
          <p:nvPr/>
        </p:nvSpPr>
        <p:spPr>
          <a:xfrm>
            <a:off x="300837" y="3837806"/>
            <a:ext cx="17130515" cy="771525"/>
          </a:xfrm>
          <a:prstGeom prst="rect">
            <a:avLst/>
          </a:prstGeom>
        </p:spPr>
        <p:txBody>
          <a:bodyPr lIns="0" tIns="0" rIns="0" bIns="0" rtlCol="0" anchor="t">
            <a:spAutoFit/>
          </a:bodyPr>
          <a:lstStyle/>
          <a:p>
            <a:pPr algn="ctr">
              <a:lnSpc>
                <a:spcPts val="6300"/>
              </a:lnSpc>
            </a:pPr>
            <a:r>
              <a:rPr lang="en-US" sz="4500">
                <a:solidFill>
                  <a:srgbClr val="000C7D"/>
                </a:solidFill>
                <a:latin typeface="ADLaM Display"/>
                <a:ea typeface="ADLaM Display"/>
                <a:cs typeface="ADLaM Display"/>
                <a:sym typeface="ADLaM Display"/>
              </a:rPr>
              <a:t>-Describe how data is generated by people and digital systems</a:t>
            </a:r>
          </a:p>
        </p:txBody>
      </p:sp>
      <p:sp>
        <p:nvSpPr>
          <p:cNvPr id="7" name="TextBox 7"/>
          <p:cNvSpPr txBox="1"/>
          <p:nvPr/>
        </p:nvSpPr>
        <p:spPr>
          <a:xfrm>
            <a:off x="0" y="5300106"/>
            <a:ext cx="18231580" cy="1571625"/>
          </a:xfrm>
          <a:prstGeom prst="rect">
            <a:avLst/>
          </a:prstGeom>
        </p:spPr>
        <p:txBody>
          <a:bodyPr lIns="0" tIns="0" rIns="0" bIns="0" rtlCol="0" anchor="t">
            <a:spAutoFit/>
          </a:bodyPr>
          <a:lstStyle/>
          <a:p>
            <a:pPr algn="ctr">
              <a:lnSpc>
                <a:spcPts val="6300"/>
              </a:lnSpc>
            </a:pPr>
            <a:r>
              <a:rPr lang="en-US" sz="4500">
                <a:solidFill>
                  <a:srgbClr val="000C7D"/>
                </a:solidFill>
                <a:latin typeface="ADLaM Display"/>
                <a:ea typeface="ADLaM Display"/>
                <a:cs typeface="ADLaM Display"/>
                <a:sym typeface="ADLaM Display"/>
              </a:rPr>
              <a:t>-Explain how organisations use data to meet business needs and identify benefits and challenges of digital technologies in doing so</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2"/>
            <a:stretch>
              <a:fillRect/>
            </a:stretch>
          </a:blipFill>
        </p:spPr>
        <p:txBody>
          <a:bodyPr/>
          <a:lstStyle/>
          <a:p>
            <a:endParaRPr lang="en-GB"/>
          </a:p>
        </p:txBody>
      </p:sp>
      <p:sp>
        <p:nvSpPr>
          <p:cNvPr id="3" name="Freeform 3"/>
          <p:cNvSpPr/>
          <p:nvPr/>
        </p:nvSpPr>
        <p:spPr>
          <a:xfrm>
            <a:off x="5954706" y="2317200"/>
            <a:ext cx="6378588" cy="6426789"/>
          </a:xfrm>
          <a:custGeom>
            <a:avLst/>
            <a:gdLst/>
            <a:ahLst/>
            <a:cxnLst/>
            <a:rect l="l" t="t" r="r" b="b"/>
            <a:pathLst>
              <a:path w="6378588" h="6426789">
                <a:moveTo>
                  <a:pt x="0" y="0"/>
                </a:moveTo>
                <a:lnTo>
                  <a:pt x="6378588" y="0"/>
                </a:lnTo>
                <a:lnTo>
                  <a:pt x="6378588" y="6426790"/>
                </a:lnTo>
                <a:lnTo>
                  <a:pt x="0" y="6426790"/>
                </a:lnTo>
                <a:lnTo>
                  <a:pt x="0" y="0"/>
                </a:lnTo>
                <a:close/>
              </a:path>
            </a:pathLst>
          </a:custGeom>
          <a:blipFill>
            <a:blip r:embed="rId3"/>
            <a:stretch>
              <a:fillRect/>
            </a:stretch>
          </a:blipFill>
        </p:spPr>
        <p:txBody>
          <a:bodyPr/>
          <a:lstStyle/>
          <a:p>
            <a:endParaRPr lang="en-GB"/>
          </a:p>
        </p:txBody>
      </p:sp>
      <p:sp>
        <p:nvSpPr>
          <p:cNvPr id="4" name="TextBox 4"/>
          <p:cNvSpPr txBox="1"/>
          <p:nvPr/>
        </p:nvSpPr>
        <p:spPr>
          <a:xfrm>
            <a:off x="1696244" y="404918"/>
            <a:ext cx="14895513" cy="1226823"/>
          </a:xfrm>
          <a:prstGeom prst="rect">
            <a:avLst/>
          </a:prstGeom>
        </p:spPr>
        <p:txBody>
          <a:bodyPr lIns="0" tIns="0" rIns="0" bIns="0" rtlCol="0" anchor="t">
            <a:spAutoFit/>
          </a:bodyPr>
          <a:lstStyle/>
          <a:p>
            <a:pPr algn="ctr">
              <a:lnSpc>
                <a:spcPts val="10079"/>
              </a:lnSpc>
            </a:pPr>
            <a:r>
              <a:rPr lang="en-US" sz="7199">
                <a:solidFill>
                  <a:srgbClr val="000C7D"/>
                </a:solidFill>
                <a:latin typeface="ADLaM Display"/>
                <a:ea typeface="ADLaM Display"/>
                <a:cs typeface="ADLaM Display"/>
                <a:sym typeface="ADLaM Display"/>
              </a:rPr>
              <a:t>Data, Information and Knowledge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3296990" y="187291"/>
            <a:ext cx="11030333" cy="8782866"/>
          </a:xfrm>
          <a:custGeom>
            <a:avLst/>
            <a:gdLst/>
            <a:ahLst/>
            <a:cxnLst/>
            <a:rect l="l" t="t" r="r" b="b"/>
            <a:pathLst>
              <a:path w="11030333" h="8782866">
                <a:moveTo>
                  <a:pt x="0" y="0"/>
                </a:moveTo>
                <a:lnTo>
                  <a:pt x="11030333" y="0"/>
                </a:lnTo>
                <a:lnTo>
                  <a:pt x="11030333" y="8782865"/>
                </a:lnTo>
                <a:lnTo>
                  <a:pt x="0" y="8782865"/>
                </a:lnTo>
                <a:lnTo>
                  <a:pt x="0" y="0"/>
                </a:lnTo>
                <a:close/>
              </a:path>
            </a:pathLst>
          </a:custGeom>
          <a:blipFill>
            <a:blip r:embed="rId4"/>
            <a:stretch>
              <a:fillRect/>
            </a:stretch>
          </a:blipFill>
        </p:spPr>
        <p:txBody>
          <a:bodyPr/>
          <a:lstStyle/>
          <a:p>
            <a:endParaRPr lang="en-GB"/>
          </a:p>
        </p:txBody>
      </p:sp>
      <p:sp>
        <p:nvSpPr>
          <p:cNvPr id="4" name="TextBox 4"/>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Freeform 2"/>
          <p:cNvSpPr/>
          <p:nvPr/>
        </p:nvSpPr>
        <p:spPr>
          <a:xfrm>
            <a:off x="249696" y="7455489"/>
            <a:ext cx="2577001" cy="2577001"/>
          </a:xfrm>
          <a:custGeom>
            <a:avLst/>
            <a:gdLst/>
            <a:ahLst/>
            <a:cxnLst/>
            <a:rect l="l" t="t" r="r" b="b"/>
            <a:pathLst>
              <a:path w="2577001" h="2577001">
                <a:moveTo>
                  <a:pt x="0" y="0"/>
                </a:moveTo>
                <a:lnTo>
                  <a:pt x="2577001" y="0"/>
                </a:lnTo>
                <a:lnTo>
                  <a:pt x="2577001" y="2577001"/>
                </a:lnTo>
                <a:lnTo>
                  <a:pt x="0" y="2577001"/>
                </a:lnTo>
                <a:lnTo>
                  <a:pt x="0" y="0"/>
                </a:lnTo>
                <a:close/>
              </a:path>
            </a:pathLst>
          </a:custGeom>
          <a:blipFill>
            <a:blip r:embed="rId3"/>
            <a:stretch>
              <a:fillRect/>
            </a:stretch>
          </a:blipFill>
        </p:spPr>
        <p:txBody>
          <a:bodyPr/>
          <a:lstStyle/>
          <a:p>
            <a:endParaRPr lang="en-GB"/>
          </a:p>
        </p:txBody>
      </p:sp>
      <p:sp>
        <p:nvSpPr>
          <p:cNvPr id="3" name="Freeform 3"/>
          <p:cNvSpPr/>
          <p:nvPr/>
        </p:nvSpPr>
        <p:spPr>
          <a:xfrm>
            <a:off x="7042779" y="1631741"/>
            <a:ext cx="11245221" cy="7309394"/>
          </a:xfrm>
          <a:custGeom>
            <a:avLst/>
            <a:gdLst/>
            <a:ahLst/>
            <a:cxnLst/>
            <a:rect l="l" t="t" r="r" b="b"/>
            <a:pathLst>
              <a:path w="11245221" h="7309394">
                <a:moveTo>
                  <a:pt x="0" y="0"/>
                </a:moveTo>
                <a:lnTo>
                  <a:pt x="11245221" y="0"/>
                </a:lnTo>
                <a:lnTo>
                  <a:pt x="11245221" y="7309394"/>
                </a:lnTo>
                <a:lnTo>
                  <a:pt x="0" y="7309394"/>
                </a:lnTo>
                <a:lnTo>
                  <a:pt x="0" y="0"/>
                </a:lnTo>
                <a:close/>
              </a:path>
            </a:pathLst>
          </a:custGeom>
          <a:blipFill>
            <a:blip r:embed="rId4"/>
            <a:stretch>
              <a:fillRect/>
            </a:stretch>
          </a:blipFill>
        </p:spPr>
        <p:txBody>
          <a:bodyPr/>
          <a:lstStyle/>
          <a:p>
            <a:endParaRPr lang="en-GB"/>
          </a:p>
        </p:txBody>
      </p:sp>
      <p:sp>
        <p:nvSpPr>
          <p:cNvPr id="4" name="TextBox 4"/>
          <p:cNvSpPr txBox="1"/>
          <p:nvPr/>
        </p:nvSpPr>
        <p:spPr>
          <a:xfrm>
            <a:off x="7489732" y="3435894"/>
            <a:ext cx="9525" cy="2057059"/>
          </a:xfrm>
          <a:prstGeom prst="rect">
            <a:avLst/>
          </a:prstGeom>
        </p:spPr>
        <p:txBody>
          <a:bodyPr lIns="0" tIns="0" rIns="0" bIns="0" rtlCol="0" anchor="t">
            <a:spAutoFit/>
          </a:bodyPr>
          <a:lstStyle/>
          <a:p>
            <a:pPr algn="ctr">
              <a:lnSpc>
                <a:spcPts val="16818"/>
              </a:lnSpc>
              <a:spcBef>
                <a:spcPct val="0"/>
              </a:spcBef>
            </a:pPr>
            <a:endParaRPr/>
          </a:p>
        </p:txBody>
      </p:sp>
      <p:sp>
        <p:nvSpPr>
          <p:cNvPr id="5" name="TextBox 5"/>
          <p:cNvSpPr txBox="1"/>
          <p:nvPr/>
        </p:nvSpPr>
        <p:spPr>
          <a:xfrm>
            <a:off x="5638800" y="404918"/>
            <a:ext cx="6467673" cy="1226823"/>
          </a:xfrm>
          <a:prstGeom prst="rect">
            <a:avLst/>
          </a:prstGeom>
        </p:spPr>
        <p:txBody>
          <a:bodyPr wrap="square" lIns="0" tIns="0" rIns="0" bIns="0" rtlCol="0" anchor="t">
            <a:spAutoFit/>
          </a:bodyPr>
          <a:lstStyle/>
          <a:p>
            <a:pPr algn="ctr">
              <a:lnSpc>
                <a:spcPts val="10079"/>
              </a:lnSpc>
            </a:pPr>
            <a:r>
              <a:rPr lang="en-US" sz="7199" dirty="0">
                <a:solidFill>
                  <a:srgbClr val="000C7D"/>
                </a:solidFill>
                <a:latin typeface="ADLaM Display"/>
                <a:ea typeface="ADLaM Display"/>
                <a:cs typeface="ADLaM Display"/>
                <a:sym typeface="ADLaM Display"/>
              </a:rPr>
              <a:t>What is data?</a:t>
            </a:r>
          </a:p>
        </p:txBody>
      </p:sp>
      <p:sp>
        <p:nvSpPr>
          <p:cNvPr id="6" name="TextBox 6"/>
          <p:cNvSpPr txBox="1"/>
          <p:nvPr/>
        </p:nvSpPr>
        <p:spPr>
          <a:xfrm>
            <a:off x="0" y="2030730"/>
            <a:ext cx="8914676" cy="6149341"/>
          </a:xfrm>
          <a:prstGeom prst="rect">
            <a:avLst/>
          </a:prstGeom>
        </p:spPr>
        <p:txBody>
          <a:bodyPr lIns="0" tIns="0" rIns="0" bIns="0" rtlCol="0" anchor="t">
            <a:spAutoFit/>
          </a:bodyPr>
          <a:lstStyle/>
          <a:p>
            <a:pPr algn="ctr">
              <a:lnSpc>
                <a:spcPts val="5459"/>
              </a:lnSpc>
            </a:pPr>
            <a:r>
              <a:rPr lang="en-US" sz="3899">
                <a:solidFill>
                  <a:srgbClr val="000C7D"/>
                </a:solidFill>
                <a:latin typeface="ADLaM Display"/>
                <a:ea typeface="ADLaM Display"/>
                <a:cs typeface="ADLaM Display"/>
                <a:sym typeface="ADLaM Display"/>
              </a:rPr>
              <a:t>In computing, data is information that has been translated into a format that is efficient for movement of processing.</a:t>
            </a:r>
          </a:p>
          <a:p>
            <a:pPr algn="ctr">
              <a:lnSpc>
                <a:spcPts val="5459"/>
              </a:lnSpc>
            </a:pPr>
            <a:endParaRPr lang="en-US" sz="3899">
              <a:solidFill>
                <a:srgbClr val="000C7D"/>
              </a:solidFill>
              <a:latin typeface="ADLaM Display"/>
              <a:ea typeface="ADLaM Display"/>
              <a:cs typeface="ADLaM Display"/>
              <a:sym typeface="ADLaM Display"/>
            </a:endParaRPr>
          </a:p>
          <a:p>
            <a:pPr algn="ctr">
              <a:lnSpc>
                <a:spcPts val="5459"/>
              </a:lnSpc>
            </a:pPr>
            <a:r>
              <a:rPr lang="en-US" sz="3899">
                <a:solidFill>
                  <a:srgbClr val="000C7D"/>
                </a:solidFill>
                <a:latin typeface="ADLaM Display"/>
                <a:ea typeface="ADLaM Display"/>
                <a:cs typeface="ADLaM Display"/>
                <a:sym typeface="ADLaM Display"/>
              </a:rPr>
              <a:t>Relative to today’s computers and transmission media, data is information converted into binary digital form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3F3D0F35BECBD4DAAC17028F29E0D2F" ma:contentTypeVersion="3" ma:contentTypeDescription="Create a new document." ma:contentTypeScope="" ma:versionID="d74a595f8593d6f539211a7bbc50a54b">
  <xsd:schema xmlns:xsd="http://www.w3.org/2001/XMLSchema" xmlns:xs="http://www.w3.org/2001/XMLSchema" xmlns:p="http://schemas.microsoft.com/office/2006/metadata/properties" xmlns:ns2="bc2fa7dd-ef05-4ab0-a50a-4e0e11717674" targetNamespace="http://schemas.microsoft.com/office/2006/metadata/properties" ma:root="true" ma:fieldsID="81cf2bf3f1c9d7773c4c3d089de2172d" ns2:_="">
    <xsd:import namespace="bc2fa7dd-ef05-4ab0-a50a-4e0e11717674"/>
    <xsd:element name="properties">
      <xsd:complexType>
        <xsd:sequence>
          <xsd:element name="documentManagement">
            <xsd:complexType>
              <xsd:all>
                <xsd:element ref="ns2:MediaServiceMetadata" minOccurs="0"/>
                <xsd:element ref="ns2:MediaServiceFastMetadata"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c2fa7dd-ef05-4ab0-a50a-4e0e1171767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DEECC14-8D62-400C-95D8-B34AAB9530F4}"/>
</file>

<file path=customXml/itemProps2.xml><?xml version="1.0" encoding="utf-8"?>
<ds:datastoreItem xmlns:ds="http://schemas.openxmlformats.org/officeDocument/2006/customXml" ds:itemID="{EA908D0C-6389-4AAA-BADE-1FEDDB26272B}"/>
</file>

<file path=customXml/itemProps3.xml><?xml version="1.0" encoding="utf-8"?>
<ds:datastoreItem xmlns:ds="http://schemas.openxmlformats.org/officeDocument/2006/customXml" ds:itemID="{EA734287-C9F2-4C56-B525-EC910DF21E96}"/>
</file>

<file path=docProps/app.xml><?xml version="1.0" encoding="utf-8"?>
<Properties xmlns="http://schemas.openxmlformats.org/officeDocument/2006/extended-properties" xmlns:vt="http://schemas.openxmlformats.org/officeDocument/2006/docPropsVTypes">
  <TotalTime>6</TotalTime>
  <Words>1917</Words>
  <Application>Microsoft Office PowerPoint</Application>
  <PresentationFormat>Custom</PresentationFormat>
  <Paragraphs>301</Paragraphs>
  <Slides>35</Slides>
  <Notes>29</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Arial</vt:lpstr>
      <vt:lpstr>ADLaM Display</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Lesson 1</dc:title>
  <cp:lastModifiedBy>Bobbie Brandybuck</cp:lastModifiedBy>
  <cp:revision>2</cp:revision>
  <dcterms:created xsi:type="dcterms:W3CDTF">2006-08-16T00:00:00Z</dcterms:created>
  <dcterms:modified xsi:type="dcterms:W3CDTF">2025-11-11T09:36:19Z</dcterms:modified>
  <dc:identifier>DAG3Lh2hrfM</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0x01010033F3D0F35BECBD4DAAC17028F29E0D2F</vt:lpwstr>
  </property>
</Properties>
</file>

<file path=docProps/thumbnail.jpeg>
</file>